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362" r:id="rId5"/>
    <p:sldId id="363" r:id="rId6"/>
    <p:sldId id="357" r:id="rId7"/>
    <p:sldId id="354" r:id="rId8"/>
    <p:sldId id="340" r:id="rId9"/>
    <p:sldId id="291" r:id="rId10"/>
    <p:sldId id="427" r:id="rId11"/>
    <p:sldId id="428" r:id="rId12"/>
    <p:sldId id="359" r:id="rId13"/>
    <p:sldId id="360" r:id="rId14"/>
    <p:sldId id="358" r:id="rId15"/>
    <p:sldId id="361" r:id="rId16"/>
    <p:sldId id="367" r:id="rId17"/>
    <p:sldId id="353" r:id="rId18"/>
    <p:sldId id="343" r:id="rId19"/>
    <p:sldId id="344" r:id="rId20"/>
    <p:sldId id="342" r:id="rId21"/>
    <p:sldId id="348" r:id="rId22"/>
    <p:sldId id="426" r:id="rId23"/>
    <p:sldId id="350" r:id="rId24"/>
    <p:sldId id="351" r:id="rId25"/>
    <p:sldId id="352" r:id="rId26"/>
    <p:sldId id="364" r:id="rId27"/>
    <p:sldId id="355" r:id="rId28"/>
    <p:sldId id="356" r:id="rId29"/>
    <p:sldId id="349" r:id="rId30"/>
    <p:sldId id="413" r:id="rId31"/>
    <p:sldId id="366" r:id="rId32"/>
    <p:sldId id="42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15627-3A56-4E18-BB31-262470D24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73E48-BB70-43B9-A3C9-135B372AE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5D58E-27E5-4B05-A660-EF92A28C9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09D41-A703-4249-B452-226FAF15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0E37C-AA75-46A0-864C-17DAD7837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5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21419-176D-4A87-B785-A7D68D53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BF76B-61FB-41B8-A581-1958166EC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51F2D-364E-499D-9E87-68B2963B9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7E312-1997-46FE-AE0D-147980A9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9366E-D6D6-4E6F-BA97-D3CF64EF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2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438B1D-7CE6-4ABB-8C4A-1211127C3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63917-4DEB-4BB9-ACBC-6503E87B4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41E81-C370-4951-9FDA-856766216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A7AA7-E302-4AD4-8C13-B0B949B2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CFFBB-8D4B-4468-B47D-B10377C9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93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8ED60-63B3-405E-BF82-9F4C2D17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EB816-9F84-4420-BCCB-D8D6656E9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9570D-B599-4296-83CF-6C7D7DE98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579CC-CA5A-4736-A6B5-CC3644EB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12BE1-C71D-4DF9-9EBC-4C6903AE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21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D220-2853-43BB-8171-9243D164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C46F2-BA68-4E2A-AEA6-41730F534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E2B93-1F43-42E9-9AA2-F7B65A7C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4192B-4ADC-4898-B167-1974A00D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623DE-ECF7-430E-9A97-E5B59B1C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42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EC96-BC92-4352-85CB-FDB4152F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97976-7EDF-4BCB-B9BF-716632C0B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1BAFE-6ABF-4D04-93B3-1FAE5C1FB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E05A7-DCAA-404F-9D11-BE18B5239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BABBF-8DDF-4A38-895A-EE9609A8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F28DA-2D8B-402E-9D18-B540FE31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5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7CED8-0545-4634-8545-2BA5ECC2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635D2-20B0-4387-8135-0552094B9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56F35-10A5-4D43-A198-003D0CC33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52279-4358-4E1D-BD35-D53F9FAC0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52C45-DD1D-4863-B93B-C9321F6DE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8B6A2F-5FF1-4E88-BC8D-9B5520845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A0A76D-2447-40B0-8FB0-A650BC7B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4DCACF-4862-4DFE-B6D6-816A541D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39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AFFC3-C337-4CCB-9682-E79FB32F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41908B-2C12-46B1-B2B5-8DC76A0F1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32E9D-56C1-44E4-8EFC-CDDDCBD0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C96D3-6D35-47EC-8706-48DDBAEC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10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0EAD5-DA21-4820-9A0C-3C5F603AD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94306-1121-4EAE-9F9D-7D846338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4358F-2890-434C-9ECB-08CF416A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3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FF3A-47F9-4AF2-BEB6-56ACAC6D4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A9231-6AD0-4823-A9AB-065E309B2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4E0A0-979D-4DFB-A8F4-9DD4CA372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1E888-D609-434E-A29B-8D854FDF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EF99C-A62B-4B66-98DC-5578DB11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D5720-BA69-4AD2-940A-B81C5787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E00B8-493C-4058-B854-FE282BC62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0190BF-6E6D-4D44-A3E6-265830EC9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589C7-AC18-4FD6-865B-A90F42E6B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F77CC-37CF-4823-B14F-49CE832E1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4B40C-5257-47B9-8A5B-0FCC1A776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AA3FE-3E8B-4D76-BBFB-4DA62BC2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39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F4923A-0845-4922-83F7-1AE7B4AE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2755E-CEEA-4008-97AE-FD6B2179E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A80C1-C45C-411A-8112-72F2BAAC2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43D69-FCFD-4F70-8895-B6E79EDE5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4B565-F17C-4A39-897F-2EA962E58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39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68CFE-6E10-42E0-BDC6-143FA1350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 anchor="ctr">
            <a:normAutofit/>
          </a:bodyPr>
          <a:lstStyle/>
          <a:p>
            <a:r>
              <a:rPr lang="nl-BE" sz="7200" dirty="0">
                <a:latin typeface="Abadi" panose="020B0604020104020204" pitchFamily="34" charset="0"/>
              </a:rPr>
              <a:t>Experimental Design</a:t>
            </a:r>
            <a:endParaRPr lang="en-BE" sz="7200" dirty="0">
              <a:latin typeface="Abadi" panose="020B06040201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2A7DA-BFDE-4A88-B9DD-1758340AAA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Joris De Wolf for VIB</a:t>
            </a:r>
          </a:p>
          <a:p>
            <a:r>
              <a:rPr lang="nl-BE" dirty="0"/>
              <a:t>Online, April 1 , 2020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FC1C9-0D8C-4097-84DA-E9D290603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1199-E919-4137-A9C0-1628CE781468}" type="slidenum">
              <a:rPr lang="en-BE" smtClean="0"/>
              <a:t>1</a:t>
            </a:fld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E392CE-26DC-45B4-BCF3-BD0000387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763" y="3932517"/>
            <a:ext cx="2425725" cy="2292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B700BE-ED76-4F4C-BDC1-AC9C235CF7F2}"/>
              </a:ext>
            </a:extLst>
          </p:cNvPr>
          <p:cNvSpPr txBox="1"/>
          <p:nvPr/>
        </p:nvSpPr>
        <p:spPr>
          <a:xfrm>
            <a:off x="9488020" y="6274208"/>
            <a:ext cx="2359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accent6">
                    <a:lumMod val="75000"/>
                  </a:schemeClr>
                </a:solidFill>
                <a:latin typeface="Abadi" panose="020B0604020104020204" pitchFamily="34" charset="0"/>
              </a:rPr>
              <a:t>www.Highwoods.be</a:t>
            </a:r>
          </a:p>
          <a:p>
            <a:pPr algn="ctr"/>
            <a:r>
              <a:rPr lang="en-US" sz="1050" dirty="0">
                <a:solidFill>
                  <a:schemeClr val="accent6">
                    <a:lumMod val="75000"/>
                  </a:schemeClr>
                </a:solidFill>
                <a:latin typeface="Abadi" panose="020B0604020104020204" pitchFamily="34" charset="0"/>
              </a:rPr>
              <a:t>joris.dewolf@highwoods.be</a:t>
            </a:r>
          </a:p>
        </p:txBody>
      </p:sp>
    </p:spTree>
    <p:extLst>
      <p:ext uri="{BB962C8B-B14F-4D97-AF65-F5344CB8AC3E}">
        <p14:creationId xmlns:p14="http://schemas.microsoft.com/office/powerpoint/2010/main" val="1491156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35065A-FB12-41B7-B357-7606901092D2}"/>
              </a:ext>
            </a:extLst>
          </p:cNvPr>
          <p:cNvSpPr txBox="1"/>
          <p:nvPr/>
        </p:nvSpPr>
        <p:spPr>
          <a:xfrm>
            <a:off x="2524126" y="2667000"/>
            <a:ext cx="7308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5400" dirty="0">
                <a:solidFill>
                  <a:schemeClr val="bg1"/>
                </a:solidFill>
                <a:latin typeface="Abadi" panose="020B0604020104020204" pitchFamily="34" charset="0"/>
              </a:rPr>
              <a:t>When is an experiment </a:t>
            </a:r>
            <a:r>
              <a:rPr lang="nl-BE" sz="6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badi" panose="020B0604020104020204" pitchFamily="34" charset="0"/>
              </a:rPr>
              <a:t>well-designed </a:t>
            </a:r>
            <a:r>
              <a:rPr lang="nl-BE" sz="5400" dirty="0">
                <a:solidFill>
                  <a:schemeClr val="bg1"/>
                </a:solidFill>
                <a:latin typeface="Abadi" panose="020B06040201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293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A7E0C5-227B-4223-9428-E577ADD8301B}"/>
              </a:ext>
            </a:extLst>
          </p:cNvPr>
          <p:cNvSpPr txBox="1"/>
          <p:nvPr/>
        </p:nvSpPr>
        <p:spPr>
          <a:xfrm>
            <a:off x="1970150" y="686114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Design experiments such that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2731D-838B-4565-B9A5-45D3CCE57984}"/>
              </a:ext>
            </a:extLst>
          </p:cNvPr>
          <p:cNvSpPr txBox="1"/>
          <p:nvPr/>
        </p:nvSpPr>
        <p:spPr>
          <a:xfrm>
            <a:off x="2969514" y="2618720"/>
            <a:ext cx="6734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They answer the right question properly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They can be analyzed and provide unambiguous answers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They are efficient</a:t>
            </a:r>
          </a:p>
        </p:txBody>
      </p:sp>
    </p:spTree>
    <p:extLst>
      <p:ext uri="{BB962C8B-B14F-4D97-AF65-F5344CB8AC3E}">
        <p14:creationId xmlns:p14="http://schemas.microsoft.com/office/powerpoint/2010/main" val="323615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695574" y="777554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From research question to experiment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56E3E4-A682-48B3-BAD8-FF072E0BE11B}"/>
              </a:ext>
            </a:extLst>
          </p:cNvPr>
          <p:cNvSpPr txBox="1"/>
          <p:nvPr/>
        </p:nvSpPr>
        <p:spPr>
          <a:xfrm>
            <a:off x="4444679" y="1318221"/>
            <a:ext cx="5729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Abadi" panose="020B0604020104020204" pitchFamily="34" charset="0"/>
              </a:rPr>
              <a:t>Many points to need to be clarified before starting.</a:t>
            </a:r>
            <a:endParaRPr lang="en-BE" dirty="0">
              <a:latin typeface="Abadi" panose="020B06040201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081BE4-18C5-46B6-8E10-031A3B597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238" y="1961097"/>
            <a:ext cx="8195762" cy="46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93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B6BBC5-66B3-4F79-A162-0A458BCA4AA1}"/>
              </a:ext>
            </a:extLst>
          </p:cNvPr>
          <p:cNvSpPr txBox="1"/>
          <p:nvPr/>
        </p:nvSpPr>
        <p:spPr>
          <a:xfrm>
            <a:off x="2695574" y="777554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From research question to experiment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4374C0-681C-4FB4-81F0-371AE933A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67" y="1509772"/>
            <a:ext cx="11502533" cy="45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92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850557" y="566765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The stage of the research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77EA0-22DC-49A6-A36F-41B771D436CA}"/>
              </a:ext>
            </a:extLst>
          </p:cNvPr>
          <p:cNvSpPr txBox="1"/>
          <p:nvPr/>
        </p:nvSpPr>
        <p:spPr>
          <a:xfrm>
            <a:off x="1913817" y="4962398"/>
            <a:ext cx="732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/>
              <a:t>Research path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333B4875-9DC3-46CF-A613-34E0E56B5C4D}"/>
              </a:ext>
            </a:extLst>
          </p:cNvPr>
          <p:cNvSpPr/>
          <p:nvPr/>
        </p:nvSpPr>
        <p:spPr>
          <a:xfrm>
            <a:off x="1612900" y="2088266"/>
            <a:ext cx="8966201" cy="14986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252A0B8-1032-4F18-8988-A87F87B91251}"/>
              </a:ext>
            </a:extLst>
          </p:cNvPr>
          <p:cNvSpPr/>
          <p:nvPr/>
        </p:nvSpPr>
        <p:spPr>
          <a:xfrm rot="10800000">
            <a:off x="1612900" y="2015241"/>
            <a:ext cx="8966201" cy="1463086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7C2FE0-FCBB-4DB2-81C4-DFCEE7702653}"/>
              </a:ext>
            </a:extLst>
          </p:cNvPr>
          <p:cNvSpPr/>
          <p:nvPr/>
        </p:nvSpPr>
        <p:spPr>
          <a:xfrm>
            <a:off x="1206727" y="1596030"/>
            <a:ext cx="609601" cy="278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FE644B-0F4F-48D4-8C77-EE3954F2EBCD}"/>
              </a:ext>
            </a:extLst>
          </p:cNvPr>
          <p:cNvSpPr/>
          <p:nvPr/>
        </p:nvSpPr>
        <p:spPr>
          <a:xfrm>
            <a:off x="10434321" y="1634130"/>
            <a:ext cx="609601" cy="278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66CAF5-093E-4A56-B070-B054A32116D5}"/>
              </a:ext>
            </a:extLst>
          </p:cNvPr>
          <p:cNvSpPr txBox="1"/>
          <p:nvPr/>
        </p:nvSpPr>
        <p:spPr>
          <a:xfrm>
            <a:off x="1991589" y="2837566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bg1">
                    <a:lumMod val="85000"/>
                  </a:schemeClr>
                </a:solidFill>
              </a:rPr>
              <a:t>Precision - Specificity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4B860A-16B6-4059-B1C5-369355EA8CA8}"/>
              </a:ext>
            </a:extLst>
          </p:cNvPr>
          <p:cNvSpPr txBox="1"/>
          <p:nvPr/>
        </p:nvSpPr>
        <p:spPr>
          <a:xfrm>
            <a:off x="8074660" y="2169554"/>
            <a:ext cx="218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Generalizability</a:t>
            </a:r>
            <a:endParaRPr lang="en-US" dirty="0"/>
          </a:p>
        </p:txBody>
      </p:sp>
      <p:sp>
        <p:nvSpPr>
          <p:cNvPr id="14" name="Right Arrow 8">
            <a:extLst>
              <a:ext uri="{FF2B5EF4-FFF2-40B4-BE49-F238E27FC236}">
                <a16:creationId xmlns:a16="http://schemas.microsoft.com/office/drawing/2014/main" id="{F1206F86-0220-40BA-8B22-F330C485E7C1}"/>
              </a:ext>
            </a:extLst>
          </p:cNvPr>
          <p:cNvSpPr/>
          <p:nvPr/>
        </p:nvSpPr>
        <p:spPr>
          <a:xfrm>
            <a:off x="5573952" y="5158559"/>
            <a:ext cx="4333977" cy="330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34FECF-5B98-4A12-9FBC-C9472A6EBCEE}"/>
              </a:ext>
            </a:extLst>
          </p:cNvPr>
          <p:cNvSpPr txBox="1"/>
          <p:nvPr/>
        </p:nvSpPr>
        <p:spPr>
          <a:xfrm>
            <a:off x="1352950" y="4000323"/>
            <a:ext cx="3365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Abadi" panose="020B0604020104020204" pitchFamily="34" charset="0"/>
              </a:rPr>
              <a:t>Learning – Testing – </a:t>
            </a:r>
          </a:p>
          <a:p>
            <a:pPr algn="ctr"/>
            <a:r>
              <a:rPr lang="nl-BE" dirty="0">
                <a:latin typeface="Abadi" panose="020B0604020104020204" pitchFamily="34" charset="0"/>
              </a:rPr>
              <a:t>Proving - Understanding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8A30D-22AB-4095-90DD-DD767E0D08AF}"/>
              </a:ext>
            </a:extLst>
          </p:cNvPr>
          <p:cNvSpPr txBox="1"/>
          <p:nvPr/>
        </p:nvSpPr>
        <p:spPr>
          <a:xfrm>
            <a:off x="7532197" y="4051704"/>
            <a:ext cx="292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Abadi" panose="020B0604020104020204" pitchFamily="34" charset="0"/>
              </a:rPr>
              <a:t>Using - Applying – Forecasting –  Next Steps</a:t>
            </a:r>
            <a:endParaRPr lang="en-US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67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62BDF54E-C2F2-4693-9421-AD11F77EF9D7}"/>
              </a:ext>
            </a:extLst>
          </p:cNvPr>
          <p:cNvSpPr/>
          <p:nvPr/>
        </p:nvSpPr>
        <p:spPr>
          <a:xfrm rot="10800000">
            <a:off x="1612900" y="2015241"/>
            <a:ext cx="8966201" cy="1463086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850557" y="566765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The stage of the research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333B4875-9DC3-46CF-A613-34E0E56B5C4D}"/>
              </a:ext>
            </a:extLst>
          </p:cNvPr>
          <p:cNvSpPr/>
          <p:nvPr/>
        </p:nvSpPr>
        <p:spPr>
          <a:xfrm>
            <a:off x="1612899" y="2098916"/>
            <a:ext cx="8966201" cy="14986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7C2FE0-FCBB-4DB2-81C4-DFCEE7702653}"/>
              </a:ext>
            </a:extLst>
          </p:cNvPr>
          <p:cNvSpPr/>
          <p:nvPr/>
        </p:nvSpPr>
        <p:spPr>
          <a:xfrm>
            <a:off x="1206727" y="1596030"/>
            <a:ext cx="609601" cy="278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FE644B-0F4F-48D4-8C77-EE3954F2EBCD}"/>
              </a:ext>
            </a:extLst>
          </p:cNvPr>
          <p:cNvSpPr/>
          <p:nvPr/>
        </p:nvSpPr>
        <p:spPr>
          <a:xfrm>
            <a:off x="10434321" y="1634130"/>
            <a:ext cx="609601" cy="278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66CAF5-093E-4A56-B070-B054A32116D5}"/>
              </a:ext>
            </a:extLst>
          </p:cNvPr>
          <p:cNvSpPr txBox="1"/>
          <p:nvPr/>
        </p:nvSpPr>
        <p:spPr>
          <a:xfrm>
            <a:off x="1991589" y="288386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bg1">
                    <a:lumMod val="85000"/>
                  </a:schemeClr>
                </a:solidFill>
              </a:rPr>
              <a:t>Precision - Specificity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4B860A-16B6-4059-B1C5-369355EA8CA8}"/>
              </a:ext>
            </a:extLst>
          </p:cNvPr>
          <p:cNvSpPr txBox="1"/>
          <p:nvPr/>
        </p:nvSpPr>
        <p:spPr>
          <a:xfrm>
            <a:off x="8074660" y="2215850"/>
            <a:ext cx="218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Generalizability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34FECF-5B98-4A12-9FBC-C9472A6EBCEE}"/>
              </a:ext>
            </a:extLst>
          </p:cNvPr>
          <p:cNvSpPr txBox="1"/>
          <p:nvPr/>
        </p:nvSpPr>
        <p:spPr>
          <a:xfrm>
            <a:off x="1393015" y="4179517"/>
            <a:ext cx="3570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Abadi" panose="020B0604020104020204" pitchFamily="34" charset="0"/>
              </a:rPr>
              <a:t>Tight control – articifical – miminize variability – focus on estimate of effects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8A30D-22AB-4095-90DD-DD767E0D08AF}"/>
              </a:ext>
            </a:extLst>
          </p:cNvPr>
          <p:cNvSpPr txBox="1"/>
          <p:nvPr/>
        </p:nvSpPr>
        <p:spPr>
          <a:xfrm>
            <a:off x="7443605" y="4213713"/>
            <a:ext cx="3167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Abadi" panose="020B0604020104020204" pitchFamily="34" charset="0"/>
              </a:rPr>
              <a:t>Allow variability - representative – robustness –  spread of effects</a:t>
            </a:r>
            <a:endParaRPr lang="en-US" sz="2400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00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695574" y="777554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How did we do with our first assignment?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89FD0-E352-449C-87D2-100875944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181" y="1505243"/>
            <a:ext cx="6261637" cy="49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66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35065A-FB12-41B7-B357-7606901092D2}"/>
              </a:ext>
            </a:extLst>
          </p:cNvPr>
          <p:cNvSpPr txBox="1"/>
          <p:nvPr/>
        </p:nvSpPr>
        <p:spPr>
          <a:xfrm>
            <a:off x="1414272" y="2667000"/>
            <a:ext cx="9326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5400" dirty="0">
                <a:solidFill>
                  <a:schemeClr val="bg1"/>
                </a:solidFill>
                <a:latin typeface="Abadi" panose="020B0604020104020204" pitchFamily="34" charset="0"/>
              </a:rPr>
              <a:t>Why experiments and </a:t>
            </a:r>
          </a:p>
          <a:p>
            <a:pPr algn="ctr"/>
            <a:r>
              <a:rPr lang="nl-BE" sz="6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badi" panose="020B0604020104020204" pitchFamily="34" charset="0"/>
              </a:rPr>
              <a:t>why not something else ?</a:t>
            </a:r>
            <a:endParaRPr lang="nl-BE" sz="5400" b="1" dirty="0">
              <a:solidFill>
                <a:schemeClr val="accent4">
                  <a:lumMod val="60000"/>
                  <a:lumOff val="4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62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695574" y="1066800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Is there an alternative ?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6976618" y="2123587"/>
            <a:ext cx="3269403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Experiments</a:t>
            </a:r>
          </a:p>
          <a:p>
            <a:pPr>
              <a:spcBef>
                <a:spcPts val="1800"/>
              </a:spcBef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Purposefully set-up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Artificial setting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Manipulation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Clear and narrow objective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42065A-11CA-4C14-B30F-7BCC63C927A8}"/>
              </a:ext>
            </a:extLst>
          </p:cNvPr>
          <p:cNvSpPr txBox="1"/>
          <p:nvPr/>
        </p:nvSpPr>
        <p:spPr>
          <a:xfrm>
            <a:off x="1173733" y="2123588"/>
            <a:ext cx="3841751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Observational studies</a:t>
            </a:r>
          </a:p>
          <a:p>
            <a:pPr>
              <a:spcBef>
                <a:spcPts val="1800"/>
              </a:spcBef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Measure existing phenomena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Real world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Sampling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Often broader and less specific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AD680-AD08-44D4-8A47-9D03EE2199E1}"/>
              </a:ext>
            </a:extLst>
          </p:cNvPr>
          <p:cNvSpPr txBox="1"/>
          <p:nvPr/>
        </p:nvSpPr>
        <p:spPr>
          <a:xfrm>
            <a:off x="944880" y="5815584"/>
            <a:ext cx="9643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Different analysis methods, different objectives, different inference</a:t>
            </a:r>
            <a:endParaRPr lang="en-BE" sz="24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695574" y="1066800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Why experiments and not just observing ?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2695574" y="2563856"/>
            <a:ext cx="67341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>
              <a:spcBef>
                <a:spcPts val="1800"/>
              </a:spcBef>
            </a:pPr>
            <a:r>
              <a:rPr lang="nl-BE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Because experiments provide:</a:t>
            </a:r>
          </a:p>
          <a:p>
            <a:pPr>
              <a:spcBef>
                <a:spcPts val="1800"/>
              </a:spcBef>
            </a:pPr>
            <a:endParaRPr lang="nl-BE" sz="20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More information per measurement point (efficiency)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Proof of causation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505456" y="1066800"/>
            <a:ext cx="7254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What are we trying to achieve in this course ?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1900914" y="1692128"/>
            <a:ext cx="7070217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endParaRPr lang="nl-BE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To explain the underlying principles and concepts of experimental design, rather then providing techniques or recipes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To see how these principles translate in good designs</a:t>
            </a:r>
            <a:endParaRPr lang="nl-BE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Point at the importance of the research context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Apply these to biological research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Learn to analyse and interpret data from experiments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Do this in an interactive way and learn through examples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BE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36023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34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695574" y="1066800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Why not experiments in some cases ?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2853690" y="2356592"/>
            <a:ext cx="6734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Impossible to do: physical impossible, expensive, unethical, too big, too long,...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More representativeness of real situation needed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Still lacking basic knowledge about subject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Allow serendipity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33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35065A-FB12-41B7-B357-7606901092D2}"/>
              </a:ext>
            </a:extLst>
          </p:cNvPr>
          <p:cNvSpPr txBox="1"/>
          <p:nvPr/>
        </p:nvSpPr>
        <p:spPr>
          <a:xfrm>
            <a:off x="1590866" y="666157"/>
            <a:ext cx="709612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nl-BE" sz="4800" dirty="0">
                <a:solidFill>
                  <a:schemeClr val="bg1"/>
                </a:solidFill>
                <a:latin typeface="Abadi" panose="020B0604020104020204" pitchFamily="34" charset="0"/>
              </a:rPr>
              <a:t>Why can experiments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4000" dirty="0">
                <a:solidFill>
                  <a:schemeClr val="bg1"/>
                </a:solidFill>
                <a:latin typeface="Abadi" panose="020B0604020104020204" pitchFamily="34" charset="0"/>
              </a:rPr>
              <a:t>provide more information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4000" dirty="0">
                <a:solidFill>
                  <a:schemeClr val="bg1"/>
                </a:solidFill>
                <a:latin typeface="Abadi" panose="020B0604020104020204" pitchFamily="34" charset="0"/>
              </a:rPr>
              <a:t>proof causation</a:t>
            </a:r>
          </a:p>
          <a:p>
            <a:pPr algn="ctr">
              <a:spcBef>
                <a:spcPts val="1200"/>
              </a:spcBef>
            </a:pPr>
            <a:endParaRPr lang="nl-BE" sz="48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87A35-ACB6-4F9C-8DFE-3AC504E630FA}"/>
              </a:ext>
            </a:extLst>
          </p:cNvPr>
          <p:cNvSpPr txBox="1"/>
          <p:nvPr/>
        </p:nvSpPr>
        <p:spPr>
          <a:xfrm>
            <a:off x="926592" y="4539082"/>
            <a:ext cx="9741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badi" panose="020B0604020104020204" pitchFamily="34" charset="0"/>
              </a:rPr>
              <a:t>Some important concepts...</a:t>
            </a:r>
            <a:endParaRPr lang="en-BE" sz="6600" b="1" dirty="0">
              <a:solidFill>
                <a:schemeClr val="accent4">
                  <a:lumMod val="60000"/>
                  <a:lumOff val="4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24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35065A-FB12-41B7-B357-7606901092D2}"/>
              </a:ext>
            </a:extLst>
          </p:cNvPr>
          <p:cNvSpPr txBox="1"/>
          <p:nvPr/>
        </p:nvSpPr>
        <p:spPr>
          <a:xfrm>
            <a:off x="713042" y="507661"/>
            <a:ext cx="5901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nl-BE" sz="5400" dirty="0">
                <a:solidFill>
                  <a:srgbClr val="0070C0"/>
                </a:solidFill>
                <a:latin typeface="Abadi" panose="020B0604020104020204" pitchFamily="34" charset="0"/>
              </a:rPr>
              <a:t>Essential concepts:</a:t>
            </a:r>
            <a:endParaRPr lang="nl-BE" sz="4400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A0223-9D7D-49C4-9239-CBBF35E56276}"/>
              </a:ext>
            </a:extLst>
          </p:cNvPr>
          <p:cNvSpPr txBox="1"/>
          <p:nvPr/>
        </p:nvSpPr>
        <p:spPr>
          <a:xfrm>
            <a:off x="1292162" y="1915837"/>
            <a:ext cx="429787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rgbClr val="002060"/>
                </a:solidFill>
                <a:latin typeface="Abadi" panose="020B0604020104020204" pitchFamily="34" charset="0"/>
              </a:rPr>
              <a:t>Randomisation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rgbClr val="002060"/>
                </a:solidFill>
                <a:latin typeface="Abadi" panose="020B0604020104020204" pitchFamily="34" charset="0"/>
              </a:rPr>
              <a:t>Replication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rgbClr val="002060"/>
                </a:solidFill>
                <a:latin typeface="Abadi" panose="020B0604020104020204" pitchFamily="34" charset="0"/>
              </a:rPr>
              <a:t>Orthogonality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BE" sz="3200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8AB27-3F12-4031-AAF0-BBC4CB8A9DE9}"/>
              </a:ext>
            </a:extLst>
          </p:cNvPr>
          <p:cNvSpPr txBox="1"/>
          <p:nvPr/>
        </p:nvSpPr>
        <p:spPr>
          <a:xfrm>
            <a:off x="7735824" y="4000669"/>
            <a:ext cx="33832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nl-BE" sz="2000" dirty="0">
                <a:solidFill>
                  <a:srgbClr val="002060"/>
                </a:solidFill>
                <a:latin typeface="Abadi" panose="020B0604020104020204" pitchFamily="34" charset="0"/>
              </a:rPr>
              <a:t>+ some handy tools: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002060"/>
                </a:solidFill>
                <a:latin typeface="Abadi" panose="020B0604020104020204" pitchFamily="34" charset="0"/>
              </a:rPr>
              <a:t>Balancing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002060"/>
                </a:solidFill>
                <a:latin typeface="Abadi" panose="020B0604020104020204" pitchFamily="34" charset="0"/>
              </a:rPr>
              <a:t>Blocking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002060"/>
                </a:solidFill>
                <a:latin typeface="Abadi" panose="020B0604020104020204" pitchFamily="34" charset="0"/>
              </a:rPr>
              <a:t>Random effects</a:t>
            </a:r>
          </a:p>
        </p:txBody>
      </p:sp>
    </p:spTree>
    <p:extLst>
      <p:ext uri="{BB962C8B-B14F-4D97-AF65-F5344CB8AC3E}">
        <p14:creationId xmlns:p14="http://schemas.microsoft.com/office/powerpoint/2010/main" val="2766541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640710" y="512802"/>
            <a:ext cx="680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Randomisation</a:t>
            </a:r>
            <a:endParaRPr lang="en-BE" sz="32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3184353" y="1263928"/>
            <a:ext cx="5823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nl-BE" sz="2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Assigning at random all levels of all factors or combinations of them to an experimental unit that is the subject of a single datapoint in the analysis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5EDC62-C489-4D0B-9D67-B78A8BE2970D}"/>
              </a:ext>
            </a:extLst>
          </p:cNvPr>
          <p:cNvSpPr txBox="1"/>
          <p:nvPr/>
        </p:nvSpPr>
        <p:spPr>
          <a:xfrm>
            <a:off x="499620" y="2896209"/>
            <a:ext cx="635693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active, not taking things as they are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entirely by chance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ALL factors, also non-experimental ones including preparation and measurements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0070C0"/>
                </a:solidFill>
                <a:latin typeface="Abadi" panose="020B0604020104020204" pitchFamily="34" charset="0"/>
              </a:rPr>
              <a:t>independent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 observations, aggregation if needed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5B08A1-D602-444A-B52B-CCA74F6D0A09}"/>
              </a:ext>
            </a:extLst>
          </p:cNvPr>
          <p:cNvSpPr txBox="1"/>
          <p:nvPr/>
        </p:nvSpPr>
        <p:spPr>
          <a:xfrm>
            <a:off x="7059168" y="3116947"/>
            <a:ext cx="4318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Ensures the proof of causation</a:t>
            </a:r>
            <a:endParaRPr lang="en-BE" sz="24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22BDE5-61A6-462C-ABEA-310739CAB0CB}"/>
              </a:ext>
            </a:extLst>
          </p:cNvPr>
          <p:cNvSpPr txBox="1"/>
          <p:nvPr/>
        </p:nvSpPr>
        <p:spPr>
          <a:xfrm>
            <a:off x="6591104" y="5778652"/>
            <a:ext cx="599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Often we are happy with “almost entirely random”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Sometimes not possible (consequences...)</a:t>
            </a:r>
            <a:endParaRPr lang="en-BE" sz="16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6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604134" y="768096"/>
            <a:ext cx="680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Replication</a:t>
            </a:r>
            <a:endParaRPr lang="en-BE" sz="32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1924049" y="2067480"/>
            <a:ext cx="8343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Repeating to ensure we haven’t missed important factors for the causation part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Repeating to capture the remaining variability to enable to get an idea about the uncertainty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Plays at the unit to be used for data analysis (see also randomization)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62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695574" y="782384"/>
            <a:ext cx="680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Orthogonality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2920925" y="1959904"/>
            <a:ext cx="67341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Uncorrelated factors</a:t>
            </a:r>
            <a:endParaRPr lang="nl-BE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Designs in which impact of one factor is not influenced by another factor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Important for the analysis and inference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742EB-25A6-4166-9C7A-2C7EA30A9FF6}"/>
              </a:ext>
            </a:extLst>
          </p:cNvPr>
          <p:cNvSpPr txBox="1"/>
          <p:nvPr/>
        </p:nvSpPr>
        <p:spPr>
          <a:xfrm>
            <a:off x="397362" y="4793559"/>
            <a:ext cx="361380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In a health survey factor ‘smoking’ is </a:t>
            </a:r>
            <a:r>
              <a:rPr lang="en-US" sz="1400" dirty="0">
                <a:solidFill>
                  <a:srgbClr val="0070C0"/>
                </a:solidFill>
                <a:latin typeface="Abadi" panose="020B0604020104020204" pitchFamily="34" charset="0"/>
              </a:rPr>
              <a:t>not-orthogonal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 with factor ‘getting sufficient exercise’. </a:t>
            </a:r>
          </a:p>
          <a:p>
            <a:pPr>
              <a:spcBef>
                <a:spcPts val="1800"/>
              </a:spcBef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It will be difficult/impossible to separate their effects. These factors are </a:t>
            </a:r>
            <a:r>
              <a:rPr lang="en-US" sz="1400" dirty="0">
                <a:solidFill>
                  <a:srgbClr val="0070C0"/>
                </a:solidFill>
                <a:latin typeface="Abadi" panose="020B0604020104020204" pitchFamily="34" charset="0"/>
              </a:rPr>
              <a:t>confounded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9FDE2B6-E3CF-4E94-9DDC-0C793598288B}"/>
              </a:ext>
            </a:extLst>
          </p:cNvPr>
          <p:cNvGraphicFramePr>
            <a:graphicFrameLocks noGrp="1"/>
          </p:cNvGraphicFramePr>
          <p:nvPr/>
        </p:nvGraphicFramePr>
        <p:xfrm>
          <a:off x="5957981" y="4893977"/>
          <a:ext cx="2676338" cy="1154160"/>
        </p:xfrm>
        <a:graphic>
          <a:graphicData uri="http://schemas.openxmlformats.org/drawingml/2006/table">
            <a:tbl>
              <a:tblPr/>
              <a:tblGrid>
                <a:gridCol w="598768">
                  <a:extLst>
                    <a:ext uri="{9D8B030D-6E8A-4147-A177-3AD203B41FA5}">
                      <a16:colId xmlns:a16="http://schemas.microsoft.com/office/drawing/2014/main" val="4158611749"/>
                    </a:ext>
                  </a:extLst>
                </a:gridCol>
                <a:gridCol w="578223">
                  <a:extLst>
                    <a:ext uri="{9D8B030D-6E8A-4147-A177-3AD203B41FA5}">
                      <a16:colId xmlns:a16="http://schemas.microsoft.com/office/drawing/2014/main" val="469620652"/>
                    </a:ext>
                  </a:extLst>
                </a:gridCol>
                <a:gridCol w="559898">
                  <a:extLst>
                    <a:ext uri="{9D8B030D-6E8A-4147-A177-3AD203B41FA5}">
                      <a16:colId xmlns:a16="http://schemas.microsoft.com/office/drawing/2014/main" val="3195671514"/>
                    </a:ext>
                  </a:extLst>
                </a:gridCol>
                <a:gridCol w="480648">
                  <a:extLst>
                    <a:ext uri="{9D8B030D-6E8A-4147-A177-3AD203B41FA5}">
                      <a16:colId xmlns:a16="http://schemas.microsoft.com/office/drawing/2014/main" val="501978022"/>
                    </a:ext>
                  </a:extLst>
                </a:gridCol>
                <a:gridCol w="458801">
                  <a:extLst>
                    <a:ext uri="{9D8B030D-6E8A-4147-A177-3AD203B41FA5}">
                      <a16:colId xmlns:a16="http://schemas.microsoft.com/office/drawing/2014/main" val="1790100805"/>
                    </a:ext>
                  </a:extLst>
                </a:gridCol>
              </a:tblGrid>
              <a:tr h="230832"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21064"/>
                  </a:ext>
                </a:extLst>
              </a:tr>
              <a:tr h="230832"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7000"/>
                  </a:ext>
                </a:extLst>
              </a:tr>
              <a:tr h="2308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001317"/>
                  </a:ext>
                </a:extLst>
              </a:tr>
              <a:tr h="230832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652459"/>
                  </a:ext>
                </a:extLst>
              </a:tr>
              <a:tr h="230832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988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5C46DD2-8EE4-44C7-BB5C-821C89169B89}"/>
              </a:ext>
            </a:extLst>
          </p:cNvPr>
          <p:cNvSpPr txBox="1"/>
          <p:nvPr/>
        </p:nvSpPr>
        <p:spPr>
          <a:xfrm>
            <a:off x="8034498" y="4222613"/>
            <a:ext cx="3098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A simple fertilizer trial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677BD01-632F-42DE-A1A1-FF78D817C451}"/>
              </a:ext>
            </a:extLst>
          </p:cNvPr>
          <p:cNvGraphicFramePr>
            <a:graphicFrameLocks noGrp="1"/>
          </p:cNvGraphicFramePr>
          <p:nvPr/>
        </p:nvGraphicFramePr>
        <p:xfrm>
          <a:off x="9118299" y="4893977"/>
          <a:ext cx="2676338" cy="1154160"/>
        </p:xfrm>
        <a:graphic>
          <a:graphicData uri="http://schemas.openxmlformats.org/drawingml/2006/table">
            <a:tbl>
              <a:tblPr/>
              <a:tblGrid>
                <a:gridCol w="598768">
                  <a:extLst>
                    <a:ext uri="{9D8B030D-6E8A-4147-A177-3AD203B41FA5}">
                      <a16:colId xmlns:a16="http://schemas.microsoft.com/office/drawing/2014/main" val="4158611749"/>
                    </a:ext>
                  </a:extLst>
                </a:gridCol>
                <a:gridCol w="578223">
                  <a:extLst>
                    <a:ext uri="{9D8B030D-6E8A-4147-A177-3AD203B41FA5}">
                      <a16:colId xmlns:a16="http://schemas.microsoft.com/office/drawing/2014/main" val="469620652"/>
                    </a:ext>
                  </a:extLst>
                </a:gridCol>
                <a:gridCol w="559898">
                  <a:extLst>
                    <a:ext uri="{9D8B030D-6E8A-4147-A177-3AD203B41FA5}">
                      <a16:colId xmlns:a16="http://schemas.microsoft.com/office/drawing/2014/main" val="3195671514"/>
                    </a:ext>
                  </a:extLst>
                </a:gridCol>
                <a:gridCol w="480648">
                  <a:extLst>
                    <a:ext uri="{9D8B030D-6E8A-4147-A177-3AD203B41FA5}">
                      <a16:colId xmlns:a16="http://schemas.microsoft.com/office/drawing/2014/main" val="501978022"/>
                    </a:ext>
                  </a:extLst>
                </a:gridCol>
                <a:gridCol w="458801">
                  <a:extLst>
                    <a:ext uri="{9D8B030D-6E8A-4147-A177-3AD203B41FA5}">
                      <a16:colId xmlns:a16="http://schemas.microsoft.com/office/drawing/2014/main" val="1790100805"/>
                    </a:ext>
                  </a:extLst>
                </a:gridCol>
              </a:tblGrid>
              <a:tr h="230832"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21064"/>
                  </a:ext>
                </a:extLst>
              </a:tr>
              <a:tr h="230832"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7000"/>
                  </a:ext>
                </a:extLst>
              </a:tr>
              <a:tr h="2308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001317"/>
                  </a:ext>
                </a:extLst>
              </a:tr>
              <a:tr h="230832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652459"/>
                  </a:ext>
                </a:extLst>
              </a:tr>
              <a:tr h="230832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98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76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695574" y="1066800"/>
            <a:ext cx="680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Balancing</a:t>
            </a:r>
            <a:endParaRPr lang="en-BE" sz="32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2853690" y="2356592"/>
            <a:ext cx="7969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Distributing factor levels equally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Simplest way to get orthogonality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Usually leads to the most powerful data analysis (expressed per data point)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92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695574" y="1066800"/>
            <a:ext cx="680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Blocking</a:t>
            </a:r>
            <a:endParaRPr lang="en-BE" sz="32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2853690" y="2356592"/>
            <a:ext cx="72222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Grouping to create more homogenous sets of units that come from a population affected by uninteresting but important sources of variability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Within a block, units are more equal (and even considered the same) than units from different blocks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A mean to reduce the remaining uncontrollable variability (see later)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19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695574" y="1066800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Covariates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2840243" y="2077268"/>
            <a:ext cx="67341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Factors that are not the main objective of the experiment, but may affect the observations.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Can act directly on response, can alter the response to experimental factors or can change variability. 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Are controllable or measurable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We may do something intelligent with them at the moment of data analysis</a:t>
            </a:r>
          </a:p>
          <a:p>
            <a:pPr>
              <a:spcBef>
                <a:spcPts val="1800"/>
              </a:spcBef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67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35065A-FB12-41B7-B357-7606901092D2}"/>
              </a:ext>
            </a:extLst>
          </p:cNvPr>
          <p:cNvSpPr txBox="1"/>
          <p:nvPr/>
        </p:nvSpPr>
        <p:spPr>
          <a:xfrm>
            <a:off x="2524126" y="2667000"/>
            <a:ext cx="70961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5400" dirty="0">
                <a:solidFill>
                  <a:schemeClr val="bg1"/>
                </a:solidFill>
                <a:latin typeface="Abadi" panose="020B0604020104020204" pitchFamily="34" charset="0"/>
              </a:rPr>
              <a:t>Constraints, </a:t>
            </a:r>
          </a:p>
          <a:p>
            <a:pPr algn="ctr"/>
            <a:r>
              <a:rPr lang="nl-BE" sz="5400" dirty="0">
                <a:solidFill>
                  <a:schemeClr val="bg1"/>
                </a:solidFill>
                <a:latin typeface="Abadi" panose="020B0604020104020204" pitchFamily="34" charset="0"/>
              </a:rPr>
              <a:t>the old days and the more recent days</a:t>
            </a:r>
          </a:p>
        </p:txBody>
      </p:sp>
    </p:spTree>
    <p:extLst>
      <p:ext uri="{BB962C8B-B14F-4D97-AF65-F5344CB8AC3E}">
        <p14:creationId xmlns:p14="http://schemas.microsoft.com/office/powerpoint/2010/main" val="106892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B20FF1-C5F2-4B49-A288-3271861FDEAE}"/>
              </a:ext>
            </a:extLst>
          </p:cNvPr>
          <p:cNvSpPr txBox="1"/>
          <p:nvPr/>
        </p:nvSpPr>
        <p:spPr>
          <a:xfrm>
            <a:off x="266526" y="332558"/>
            <a:ext cx="1056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1989</a:t>
            </a:r>
            <a:endParaRPr lang="en-BE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C0377F-DBF9-471D-B800-4037E59DDFA1}"/>
              </a:ext>
            </a:extLst>
          </p:cNvPr>
          <p:cNvSpPr txBox="1"/>
          <p:nvPr/>
        </p:nvSpPr>
        <p:spPr>
          <a:xfrm>
            <a:off x="589598" y="332558"/>
            <a:ext cx="1402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Bio engineer</a:t>
            </a:r>
            <a:endParaRPr lang="en-BE" sz="900" dirty="0"/>
          </a:p>
        </p:txBody>
      </p:sp>
      <p:pic>
        <p:nvPicPr>
          <p:cNvPr id="1026" name="Picture 2" descr="https://styleguide.ugent.be/files/uploads/logo_UGent_EN_RGB_2400_kleur_witbg.png">
            <a:extLst>
              <a:ext uri="{FF2B5EF4-FFF2-40B4-BE49-F238E27FC236}">
                <a16:creationId xmlns:a16="http://schemas.microsoft.com/office/drawing/2014/main" id="{00133C6C-5649-4F15-B922-F9A343F0B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598" y="249699"/>
            <a:ext cx="836732" cy="57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74483C-A013-4D0A-9FDE-81825CB16558}"/>
              </a:ext>
            </a:extLst>
          </p:cNvPr>
          <p:cNvSpPr txBox="1"/>
          <p:nvPr/>
        </p:nvSpPr>
        <p:spPr>
          <a:xfrm>
            <a:off x="589598" y="476094"/>
            <a:ext cx="1402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>
                <a:solidFill>
                  <a:schemeClr val="accent6"/>
                </a:solidFill>
              </a:rPr>
              <a:t>Tropical Agronomy</a:t>
            </a:r>
            <a:endParaRPr lang="en-BE" sz="900" dirty="0">
              <a:solidFill>
                <a:schemeClr val="accent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DE8919-18AC-4F8B-9740-97A4C8BDB1EA}"/>
              </a:ext>
            </a:extLst>
          </p:cNvPr>
          <p:cNvSpPr txBox="1"/>
          <p:nvPr/>
        </p:nvSpPr>
        <p:spPr>
          <a:xfrm>
            <a:off x="589598" y="637903"/>
            <a:ext cx="1402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>
                <a:solidFill>
                  <a:schemeClr val="accent6"/>
                </a:solidFill>
              </a:rPr>
              <a:t>Phytopathology</a:t>
            </a:r>
            <a:endParaRPr lang="en-BE" sz="900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C5D68-E51A-448F-8B4A-20B4DBC88F10}"/>
              </a:ext>
            </a:extLst>
          </p:cNvPr>
          <p:cNvSpPr txBox="1"/>
          <p:nvPr/>
        </p:nvSpPr>
        <p:spPr>
          <a:xfrm>
            <a:off x="259122" y="1015131"/>
            <a:ext cx="1056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1992</a:t>
            </a:r>
            <a:endParaRPr lang="en-BE" sz="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6196FF-FFC5-492A-9503-7F7728AA6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96" y="1063599"/>
            <a:ext cx="774877" cy="6098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ED025D-FB64-4CF6-B144-2AE079C33375}"/>
              </a:ext>
            </a:extLst>
          </p:cNvPr>
          <p:cNvSpPr txBox="1"/>
          <p:nvPr/>
        </p:nvSpPr>
        <p:spPr>
          <a:xfrm>
            <a:off x="573446" y="1699182"/>
            <a:ext cx="8127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Senegal</a:t>
            </a:r>
            <a:endParaRPr lang="en-BE"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AFD2BA-69FF-47CB-85BA-DF40969F4A23}"/>
              </a:ext>
            </a:extLst>
          </p:cNvPr>
          <p:cNvSpPr txBox="1"/>
          <p:nvPr/>
        </p:nvSpPr>
        <p:spPr>
          <a:xfrm>
            <a:off x="1115789" y="1697419"/>
            <a:ext cx="1402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>
                <a:solidFill>
                  <a:schemeClr val="accent6"/>
                </a:solidFill>
              </a:rPr>
              <a:t>Ecology</a:t>
            </a:r>
            <a:endParaRPr lang="en-BE" sz="900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DDCE74-8B20-4833-90CA-C37964AD9524}"/>
              </a:ext>
            </a:extLst>
          </p:cNvPr>
          <p:cNvSpPr txBox="1"/>
          <p:nvPr/>
        </p:nvSpPr>
        <p:spPr>
          <a:xfrm>
            <a:off x="2633972" y="1685973"/>
            <a:ext cx="1402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b="1" dirty="0">
                <a:solidFill>
                  <a:srgbClr val="C00000"/>
                </a:solidFill>
              </a:rPr>
              <a:t>Multivariate Statistics</a:t>
            </a:r>
            <a:endParaRPr lang="en-BE" sz="900" b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BF9798-E37A-4F50-97F0-83E7E9B18C15}"/>
              </a:ext>
            </a:extLst>
          </p:cNvPr>
          <p:cNvSpPr txBox="1"/>
          <p:nvPr/>
        </p:nvSpPr>
        <p:spPr>
          <a:xfrm>
            <a:off x="289812" y="1914208"/>
            <a:ext cx="1056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1994</a:t>
            </a:r>
            <a:endParaRPr lang="en-BE" sz="9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0145F-020F-449E-9E2E-AD49A6C20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46" y="1990379"/>
            <a:ext cx="770881" cy="6100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A5F972-9DBC-418E-AE9D-CBAF752ACD54}"/>
              </a:ext>
            </a:extLst>
          </p:cNvPr>
          <p:cNvSpPr txBox="1"/>
          <p:nvPr/>
        </p:nvSpPr>
        <p:spPr>
          <a:xfrm>
            <a:off x="612302" y="2621895"/>
            <a:ext cx="8127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Kenya</a:t>
            </a:r>
            <a:endParaRPr lang="en-BE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3A9767-CFC9-4B68-AFAE-574ABE78AE74}"/>
              </a:ext>
            </a:extLst>
          </p:cNvPr>
          <p:cNvSpPr txBox="1"/>
          <p:nvPr/>
        </p:nvSpPr>
        <p:spPr>
          <a:xfrm>
            <a:off x="1154644" y="2620132"/>
            <a:ext cx="1402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>
                <a:solidFill>
                  <a:schemeClr val="accent6"/>
                </a:solidFill>
              </a:rPr>
              <a:t>Agroforestry</a:t>
            </a:r>
            <a:endParaRPr lang="en-BE" sz="900" dirty="0">
              <a:solidFill>
                <a:schemeClr val="accent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20CE07-749E-4BBB-BDDE-76B89688ECA5}"/>
              </a:ext>
            </a:extLst>
          </p:cNvPr>
          <p:cNvSpPr txBox="1"/>
          <p:nvPr/>
        </p:nvSpPr>
        <p:spPr>
          <a:xfrm>
            <a:off x="2427104" y="2258059"/>
            <a:ext cx="140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>
                <a:solidFill>
                  <a:srgbClr val="C00000"/>
                </a:solidFill>
              </a:rPr>
              <a:t>80% researcher/ </a:t>
            </a:r>
          </a:p>
          <a:p>
            <a:r>
              <a:rPr lang="nl-BE" sz="900" dirty="0">
                <a:solidFill>
                  <a:srgbClr val="C00000"/>
                </a:solidFill>
              </a:rPr>
              <a:t>   20% statistician</a:t>
            </a:r>
            <a:endParaRPr lang="en-BE" sz="9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8F336C-53A2-4E17-9A1F-223A319E3770}"/>
              </a:ext>
            </a:extLst>
          </p:cNvPr>
          <p:cNvSpPr txBox="1"/>
          <p:nvPr/>
        </p:nvSpPr>
        <p:spPr>
          <a:xfrm>
            <a:off x="592944" y="2778584"/>
            <a:ext cx="16336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>
                <a:solidFill>
                  <a:schemeClr val="accent6"/>
                </a:solidFill>
              </a:rPr>
              <a:t>(breeding, plant physiology, </a:t>
            </a:r>
          </a:p>
          <a:p>
            <a:r>
              <a:rPr lang="nl-BE" sz="900" dirty="0">
                <a:solidFill>
                  <a:schemeClr val="accent6"/>
                </a:solidFill>
              </a:rPr>
              <a:t>N-fixation, P-availability, sociology,...)</a:t>
            </a:r>
            <a:endParaRPr lang="en-BE" sz="900" dirty="0">
              <a:solidFill>
                <a:schemeClr val="accent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19FD2E-6406-45C4-96E0-F90EF575B391}"/>
              </a:ext>
            </a:extLst>
          </p:cNvPr>
          <p:cNvSpPr txBox="1"/>
          <p:nvPr/>
        </p:nvSpPr>
        <p:spPr>
          <a:xfrm>
            <a:off x="2448468" y="2715533"/>
            <a:ext cx="140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>
                <a:solidFill>
                  <a:srgbClr val="C00000"/>
                </a:solidFill>
              </a:rPr>
              <a:t>80% statistician/ </a:t>
            </a:r>
          </a:p>
          <a:p>
            <a:r>
              <a:rPr lang="nl-BE" sz="900" dirty="0">
                <a:solidFill>
                  <a:srgbClr val="C00000"/>
                </a:solidFill>
              </a:rPr>
              <a:t>   20% researcher</a:t>
            </a:r>
            <a:endParaRPr lang="en-BE" sz="900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358752-4F6D-47F3-BB40-B701311BD974}"/>
              </a:ext>
            </a:extLst>
          </p:cNvPr>
          <p:cNvSpPr txBox="1"/>
          <p:nvPr/>
        </p:nvSpPr>
        <p:spPr>
          <a:xfrm>
            <a:off x="292145" y="3283058"/>
            <a:ext cx="1056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2000</a:t>
            </a:r>
            <a:endParaRPr lang="en-BE" sz="9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B9AB2C-0462-42DC-AF96-15547696C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89" y="3341274"/>
            <a:ext cx="767580" cy="5924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7474132-E2C7-4091-8059-273A1BA01598}"/>
              </a:ext>
            </a:extLst>
          </p:cNvPr>
          <p:cNvSpPr txBox="1"/>
          <p:nvPr/>
        </p:nvSpPr>
        <p:spPr>
          <a:xfrm>
            <a:off x="3280759" y="3476965"/>
            <a:ext cx="13937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b="1" dirty="0">
                <a:solidFill>
                  <a:srgbClr val="C00000"/>
                </a:solidFill>
              </a:rPr>
              <a:t>Data management</a:t>
            </a:r>
            <a:endParaRPr lang="en-BE" sz="900" b="1" dirty="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9A6E07-6840-4BB5-BB2E-967EC7E814BB}"/>
              </a:ext>
            </a:extLst>
          </p:cNvPr>
          <p:cNvSpPr txBox="1"/>
          <p:nvPr/>
        </p:nvSpPr>
        <p:spPr>
          <a:xfrm>
            <a:off x="1409771" y="3362791"/>
            <a:ext cx="11999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Flemish Institute Nature conservation and Forestry</a:t>
            </a:r>
            <a:endParaRPr lang="en-BE" sz="9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25CF0E-07FF-455D-848E-3A75D8D5AD8B}"/>
              </a:ext>
            </a:extLst>
          </p:cNvPr>
          <p:cNvSpPr txBox="1"/>
          <p:nvPr/>
        </p:nvSpPr>
        <p:spPr>
          <a:xfrm>
            <a:off x="3957662" y="2424624"/>
            <a:ext cx="139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b="1" dirty="0">
                <a:solidFill>
                  <a:srgbClr val="C00000"/>
                </a:solidFill>
              </a:rPr>
              <a:t>Experimental Design</a:t>
            </a:r>
          </a:p>
          <a:p>
            <a:r>
              <a:rPr lang="nl-BE" sz="900" b="1" dirty="0">
                <a:solidFill>
                  <a:srgbClr val="C00000"/>
                </a:solidFill>
              </a:rPr>
              <a:t>Field trials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E3B819D-6835-45ED-8C2C-DA999DCF6F58}"/>
              </a:ext>
            </a:extLst>
          </p:cNvPr>
          <p:cNvSpPr/>
          <p:nvPr/>
        </p:nvSpPr>
        <p:spPr>
          <a:xfrm rot="5400000">
            <a:off x="2926039" y="2603369"/>
            <a:ext cx="84623" cy="13266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985" tIns="24493" rIns="48985" bIns="24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 sz="9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7B63F-31D0-409F-802E-B2255FB94ED6}"/>
              </a:ext>
            </a:extLst>
          </p:cNvPr>
          <p:cNvCxnSpPr>
            <a:cxnSpLocks/>
          </p:cNvCxnSpPr>
          <p:nvPr/>
        </p:nvCxnSpPr>
        <p:spPr>
          <a:xfrm flipV="1">
            <a:off x="1651771" y="1799804"/>
            <a:ext cx="867748" cy="897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A8AE7DC-9B25-4BDB-A53F-9864301A6FF3}"/>
              </a:ext>
            </a:extLst>
          </p:cNvPr>
          <p:cNvSpPr txBox="1"/>
          <p:nvPr/>
        </p:nvSpPr>
        <p:spPr>
          <a:xfrm>
            <a:off x="5836268" y="3221727"/>
            <a:ext cx="1056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2001</a:t>
            </a:r>
            <a:endParaRPr lang="en-BE" sz="9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5BC99C-DF67-47E2-A483-2ADD766F6E45}"/>
              </a:ext>
            </a:extLst>
          </p:cNvPr>
          <p:cNvSpPr txBox="1"/>
          <p:nvPr/>
        </p:nvSpPr>
        <p:spPr>
          <a:xfrm>
            <a:off x="6154673" y="3221727"/>
            <a:ext cx="20606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CropDesign – Private sector/ spinoff VIB</a:t>
            </a:r>
            <a:endParaRPr lang="en-BE" sz="9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5523B0-989E-4005-9C6D-A31564898963}"/>
              </a:ext>
            </a:extLst>
          </p:cNvPr>
          <p:cNvSpPr txBox="1"/>
          <p:nvPr/>
        </p:nvSpPr>
        <p:spPr>
          <a:xfrm>
            <a:off x="6134208" y="3448036"/>
            <a:ext cx="186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>
                <a:solidFill>
                  <a:schemeClr val="accent6"/>
                </a:solidFill>
              </a:rPr>
              <a:t>Transgenic breeding</a:t>
            </a:r>
          </a:p>
          <a:p>
            <a:r>
              <a:rPr lang="nl-BE" sz="900" dirty="0">
                <a:solidFill>
                  <a:schemeClr val="accent6"/>
                </a:solidFill>
              </a:rPr>
              <a:t>High throughput screening and automation</a:t>
            </a:r>
          </a:p>
          <a:p>
            <a:r>
              <a:rPr lang="nl-BE" sz="900" dirty="0">
                <a:solidFill>
                  <a:schemeClr val="accent6"/>
                </a:solidFill>
              </a:rPr>
              <a:t>Automated Imaging</a:t>
            </a:r>
            <a:endParaRPr lang="en-BE" sz="900" dirty="0">
              <a:solidFill>
                <a:schemeClr val="accent6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502D9D-9260-403B-95F8-D47593AFB939}"/>
              </a:ext>
            </a:extLst>
          </p:cNvPr>
          <p:cNvSpPr txBox="1"/>
          <p:nvPr/>
        </p:nvSpPr>
        <p:spPr>
          <a:xfrm>
            <a:off x="10035663" y="3223049"/>
            <a:ext cx="12232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b="1" dirty="0">
                <a:solidFill>
                  <a:srgbClr val="C00000"/>
                </a:solidFill>
              </a:rPr>
              <a:t>Experimental Design</a:t>
            </a:r>
          </a:p>
          <a:p>
            <a:r>
              <a:rPr lang="nl-BE" sz="900" b="1" dirty="0">
                <a:solidFill>
                  <a:srgbClr val="C00000"/>
                </a:solidFill>
              </a:rPr>
              <a:t>Research strategy</a:t>
            </a:r>
          </a:p>
          <a:p>
            <a:r>
              <a:rPr lang="nl-BE" sz="900" b="1" dirty="0">
                <a:solidFill>
                  <a:srgbClr val="C00000"/>
                </a:solidFill>
              </a:rPr>
              <a:t>R Programming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CA7BA6-5B97-4A60-888F-31BC3FFD4B76}"/>
              </a:ext>
            </a:extLst>
          </p:cNvPr>
          <p:cNvSpPr txBox="1"/>
          <p:nvPr/>
        </p:nvSpPr>
        <p:spPr>
          <a:xfrm>
            <a:off x="5786450" y="4111489"/>
            <a:ext cx="1056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2006</a:t>
            </a:r>
            <a:endParaRPr lang="en-BE" sz="9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177581-A878-409C-9FAF-A2DFE5C9E9D5}"/>
              </a:ext>
            </a:extLst>
          </p:cNvPr>
          <p:cNvSpPr txBox="1"/>
          <p:nvPr/>
        </p:nvSpPr>
        <p:spPr>
          <a:xfrm>
            <a:off x="6104856" y="4111489"/>
            <a:ext cx="1974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CropDesign bought by BASF</a:t>
            </a:r>
            <a:endParaRPr lang="en-BE" sz="9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3B2482-F36A-4BCD-A41E-E2A07ACDB6E1}"/>
              </a:ext>
            </a:extLst>
          </p:cNvPr>
          <p:cNvSpPr txBox="1"/>
          <p:nvPr/>
        </p:nvSpPr>
        <p:spPr>
          <a:xfrm>
            <a:off x="6111025" y="4283357"/>
            <a:ext cx="160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>
                <a:solidFill>
                  <a:schemeClr val="accent6"/>
                </a:solidFill>
              </a:rPr>
              <a:t>Product development</a:t>
            </a:r>
          </a:p>
          <a:p>
            <a:r>
              <a:rPr lang="nl-BE" sz="900" dirty="0">
                <a:solidFill>
                  <a:schemeClr val="accent6"/>
                </a:solidFill>
              </a:rPr>
              <a:t>Leading statistics department</a:t>
            </a:r>
            <a:endParaRPr lang="en-BE" sz="900" dirty="0">
              <a:solidFill>
                <a:schemeClr val="accent6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DF3C5B-2475-44F6-BFA2-B818FD868AA4}"/>
              </a:ext>
            </a:extLst>
          </p:cNvPr>
          <p:cNvSpPr txBox="1"/>
          <p:nvPr/>
        </p:nvSpPr>
        <p:spPr>
          <a:xfrm>
            <a:off x="10035663" y="3794972"/>
            <a:ext cx="137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b="1" dirty="0">
                <a:solidFill>
                  <a:srgbClr val="C00000"/>
                </a:solidFill>
              </a:rPr>
              <a:t>Research strategy</a:t>
            </a:r>
          </a:p>
          <a:p>
            <a:r>
              <a:rPr lang="nl-BE" sz="900" b="1" dirty="0">
                <a:solidFill>
                  <a:srgbClr val="C00000"/>
                </a:solidFill>
              </a:rPr>
              <a:t>Field trials</a:t>
            </a:r>
          </a:p>
          <a:p>
            <a:r>
              <a:rPr lang="nl-BE" sz="900" b="1" dirty="0">
                <a:solidFill>
                  <a:srgbClr val="C00000"/>
                </a:solidFill>
              </a:rPr>
              <a:t>Optimization of research resources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3AAAB58-DFFC-45CF-B7B1-96579CD8A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3828" y="3452071"/>
            <a:ext cx="701109" cy="26986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C2E379F-1067-40AD-898B-563E774895FF}"/>
              </a:ext>
            </a:extLst>
          </p:cNvPr>
          <p:cNvSpPr txBox="1"/>
          <p:nvPr/>
        </p:nvSpPr>
        <p:spPr>
          <a:xfrm>
            <a:off x="2990578" y="4074509"/>
            <a:ext cx="1974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PhD Applied Statistics</a:t>
            </a:r>
            <a:endParaRPr lang="en-BE" sz="9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0982B1E-ACE3-4B86-8FFC-B66998C81DBC}"/>
              </a:ext>
            </a:extLst>
          </p:cNvPr>
          <p:cNvCxnSpPr>
            <a:cxnSpLocks/>
          </p:cNvCxnSpPr>
          <p:nvPr/>
        </p:nvCxnSpPr>
        <p:spPr>
          <a:xfrm>
            <a:off x="8315642" y="3528524"/>
            <a:ext cx="0" cy="926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5C62636-4EC1-4069-A0DD-7C34E2E56387}"/>
              </a:ext>
            </a:extLst>
          </p:cNvPr>
          <p:cNvSpPr txBox="1"/>
          <p:nvPr/>
        </p:nvSpPr>
        <p:spPr>
          <a:xfrm>
            <a:off x="5783724" y="4752145"/>
            <a:ext cx="1056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2016</a:t>
            </a:r>
            <a:endParaRPr lang="en-BE" sz="9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7D3687-E707-4566-830E-AC364B27CFA5}"/>
              </a:ext>
            </a:extLst>
          </p:cNvPr>
          <p:cNvSpPr txBox="1"/>
          <p:nvPr/>
        </p:nvSpPr>
        <p:spPr>
          <a:xfrm>
            <a:off x="6095231" y="4916392"/>
            <a:ext cx="16058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>
                <a:solidFill>
                  <a:schemeClr val="accent6"/>
                </a:solidFill>
              </a:rPr>
              <a:t>Technical Research and Development</a:t>
            </a:r>
          </a:p>
          <a:p>
            <a:r>
              <a:rPr lang="nl-BE" sz="900" dirty="0">
                <a:solidFill>
                  <a:schemeClr val="accent6"/>
                </a:solidFill>
              </a:rPr>
              <a:t>Process design</a:t>
            </a:r>
            <a:endParaRPr lang="en-BE" sz="900" dirty="0">
              <a:solidFill>
                <a:schemeClr val="accent6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120EAA-0C64-439E-9A38-5B211AFB2B0B}"/>
              </a:ext>
            </a:extLst>
          </p:cNvPr>
          <p:cNvSpPr txBox="1"/>
          <p:nvPr/>
        </p:nvSpPr>
        <p:spPr>
          <a:xfrm>
            <a:off x="6094242" y="4758317"/>
            <a:ext cx="1974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GSK Vaccines</a:t>
            </a:r>
            <a:endParaRPr lang="en-BE" sz="900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54AA88A-EA88-4471-8A1F-F894190D2C7C}"/>
              </a:ext>
            </a:extLst>
          </p:cNvPr>
          <p:cNvCxnSpPr>
            <a:cxnSpLocks/>
          </p:cNvCxnSpPr>
          <p:nvPr/>
        </p:nvCxnSpPr>
        <p:spPr>
          <a:xfrm>
            <a:off x="8320434" y="4752534"/>
            <a:ext cx="0" cy="458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14110AF-5F80-429B-85D4-B326C0485D08}"/>
              </a:ext>
            </a:extLst>
          </p:cNvPr>
          <p:cNvSpPr txBox="1"/>
          <p:nvPr/>
        </p:nvSpPr>
        <p:spPr>
          <a:xfrm>
            <a:off x="8498181" y="4769234"/>
            <a:ext cx="1974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Consultancy</a:t>
            </a:r>
            <a:endParaRPr lang="en-BE" sz="9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0FC24EC-04EB-47F9-A460-2E00832B2BB5}"/>
              </a:ext>
            </a:extLst>
          </p:cNvPr>
          <p:cNvSpPr txBox="1"/>
          <p:nvPr/>
        </p:nvSpPr>
        <p:spPr>
          <a:xfrm>
            <a:off x="8490965" y="4957419"/>
            <a:ext cx="214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>
                <a:solidFill>
                  <a:schemeClr val="accent6"/>
                </a:solidFill>
              </a:rPr>
              <a:t>Statistical advice small biotech companies</a:t>
            </a:r>
          </a:p>
          <a:p>
            <a:r>
              <a:rPr lang="nl-BE" sz="900" dirty="0">
                <a:solidFill>
                  <a:schemeClr val="accent6"/>
                </a:solidFill>
              </a:rPr>
              <a:t>Courses</a:t>
            </a:r>
            <a:endParaRPr lang="en-BE" sz="900" dirty="0">
              <a:solidFill>
                <a:schemeClr val="accent6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9046AFD-B8D8-40A6-A320-7FCA2A29877D}"/>
              </a:ext>
            </a:extLst>
          </p:cNvPr>
          <p:cNvSpPr txBox="1"/>
          <p:nvPr/>
        </p:nvSpPr>
        <p:spPr>
          <a:xfrm>
            <a:off x="5783724" y="5653154"/>
            <a:ext cx="1974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2018  Consultancy</a:t>
            </a:r>
            <a:endParaRPr lang="en-BE" sz="9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44D22A6-81A1-4E73-8E19-884612A141C2}"/>
              </a:ext>
            </a:extLst>
          </p:cNvPr>
          <p:cNvSpPr txBox="1"/>
          <p:nvPr/>
        </p:nvSpPr>
        <p:spPr>
          <a:xfrm>
            <a:off x="6111471" y="5841339"/>
            <a:ext cx="3434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>
                <a:solidFill>
                  <a:schemeClr val="accent6"/>
                </a:solidFill>
              </a:rPr>
              <a:t>Statistical advice small and large biotech and pharma companies</a:t>
            </a:r>
          </a:p>
        </p:txBody>
      </p:sp>
    </p:spTree>
    <p:extLst>
      <p:ext uri="{BB962C8B-B14F-4D97-AF65-F5344CB8AC3E}">
        <p14:creationId xmlns:p14="http://schemas.microsoft.com/office/powerpoint/2010/main" val="503380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695574" y="1066800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Constraints old days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2695574" y="1996585"/>
            <a:ext cx="67341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For easy calculation at the data analysis stage, designs need to be perfectly orthogonal and balanced.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Only a limited number of designs fulfil these criteria, are given a name and collected in recipe book style manuals.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Main role of statistician is to see if the appropriate design has been chosen (because plenty of recipes to choose from)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Situation is clear and easy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>
              <a:spcBef>
                <a:spcPts val="1800"/>
              </a:spcBef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4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962274" y="1010469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Nowadays (since 30+ years)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2523251" y="1766895"/>
            <a:ext cx="70169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Thanks to computers and new algortihms, we can live with almost-orthogonal designs, with unbalanced designs, incomplete blocks, dependent observations,...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Therefor there is far more flexibility in designing experiments.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This leads to the possibility to optimize the use of resources.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We have better options to fulfil other model assumptions.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We can perform more informative data analysis.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…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But less clear and easy. We need to think and understand…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B1C4DF-8D7A-451E-9900-364977506BB2}"/>
              </a:ext>
            </a:extLst>
          </p:cNvPr>
          <p:cNvSpPr txBox="1"/>
          <p:nvPr/>
        </p:nvSpPr>
        <p:spPr>
          <a:xfrm>
            <a:off x="647663" y="6060378"/>
            <a:ext cx="1089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Yet still a lot of old school designs (education, journal editors, research leaders, lack of modern statisticians...)</a:t>
            </a:r>
            <a:endParaRPr lang="en-BE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168F08-58A5-4F38-B3B6-28C0638A9638}"/>
              </a:ext>
            </a:extLst>
          </p:cNvPr>
          <p:cNvCxnSpPr>
            <a:cxnSpLocks/>
          </p:cNvCxnSpPr>
          <p:nvPr/>
        </p:nvCxnSpPr>
        <p:spPr>
          <a:xfrm flipH="1">
            <a:off x="5366171" y="1832199"/>
            <a:ext cx="171551" cy="1731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605F22-7C23-49DA-83FE-8B3959D43CA1}"/>
              </a:ext>
            </a:extLst>
          </p:cNvPr>
          <p:cNvCxnSpPr>
            <a:cxnSpLocks/>
          </p:cNvCxnSpPr>
          <p:nvPr/>
        </p:nvCxnSpPr>
        <p:spPr>
          <a:xfrm>
            <a:off x="4313975" y="1869873"/>
            <a:ext cx="681355" cy="1282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A831CE-8926-4FB3-8BBD-EB07719123EA}"/>
              </a:ext>
            </a:extLst>
          </p:cNvPr>
          <p:cNvCxnSpPr/>
          <p:nvPr/>
        </p:nvCxnSpPr>
        <p:spPr>
          <a:xfrm flipV="1">
            <a:off x="1517227" y="738294"/>
            <a:ext cx="1314025" cy="568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47DA220E-0C92-48B4-B1C3-FEC162191C6E}"/>
              </a:ext>
            </a:extLst>
          </p:cNvPr>
          <p:cNvSpPr/>
          <p:nvPr/>
        </p:nvSpPr>
        <p:spPr>
          <a:xfrm>
            <a:off x="509056" y="606450"/>
            <a:ext cx="1565537" cy="16242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latin typeface="Abadi" panose="020B0604020104020204" pitchFamily="34" charset="0"/>
              </a:rPr>
              <a:t>Why are we doing experiments?</a:t>
            </a:r>
            <a:endParaRPr lang="en-BE" sz="1200" dirty="0">
              <a:latin typeface="Abadi" panose="020B06040201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E861359-987C-48B4-8B72-030E1F5D2DAF}"/>
              </a:ext>
            </a:extLst>
          </p:cNvPr>
          <p:cNvSpPr/>
          <p:nvPr/>
        </p:nvSpPr>
        <p:spPr>
          <a:xfrm>
            <a:off x="2174239" y="2077719"/>
            <a:ext cx="1765306" cy="17515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latin typeface="Abadi" panose="020B0604020104020204" pitchFamily="34" charset="0"/>
              </a:rPr>
              <a:t>Why are we doing experiments and not something else?</a:t>
            </a:r>
            <a:endParaRPr lang="en-BE" sz="1200" dirty="0">
              <a:latin typeface="Abadi" panose="020B06040201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C860D05-AD49-432F-BA77-6C321B8CEAD4}"/>
              </a:ext>
            </a:extLst>
          </p:cNvPr>
          <p:cNvSpPr/>
          <p:nvPr/>
        </p:nvSpPr>
        <p:spPr>
          <a:xfrm>
            <a:off x="2429930" y="135467"/>
            <a:ext cx="1210735" cy="109050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rgbClr val="002060"/>
                </a:solidFill>
                <a:latin typeface="Abadi" panose="020B0604020104020204" pitchFamily="34" charset="0"/>
              </a:rPr>
              <a:t>Research strategy/</a:t>
            </a:r>
          </a:p>
          <a:p>
            <a:pPr algn="ctr"/>
            <a:r>
              <a:rPr lang="nl-BE" sz="1000" dirty="0">
                <a:solidFill>
                  <a:srgbClr val="002060"/>
                </a:solidFill>
                <a:latin typeface="Abadi" panose="020B0604020104020204" pitchFamily="34" charset="0"/>
              </a:rPr>
              <a:t>getting the question clear</a:t>
            </a:r>
            <a:endParaRPr lang="en-BE" sz="1000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331C39-EABD-40E7-8B72-54BE836F381B}"/>
              </a:ext>
            </a:extLst>
          </p:cNvPr>
          <p:cNvCxnSpPr/>
          <p:nvPr/>
        </p:nvCxnSpPr>
        <p:spPr>
          <a:xfrm>
            <a:off x="1981891" y="1999824"/>
            <a:ext cx="331893" cy="3183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04F6763-65B2-4505-B4BB-0AC38B8D3469}"/>
              </a:ext>
            </a:extLst>
          </p:cNvPr>
          <p:cNvSpPr/>
          <p:nvPr/>
        </p:nvSpPr>
        <p:spPr>
          <a:xfrm>
            <a:off x="4483591" y="2753359"/>
            <a:ext cx="1765306" cy="17515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latin typeface="Abadi" panose="020B0604020104020204" pitchFamily="34" charset="0"/>
              </a:rPr>
              <a:t>Why are experiments able to deliver?</a:t>
            </a:r>
            <a:endParaRPr lang="en-BE" sz="1200" dirty="0">
              <a:latin typeface="Abadi" panose="020B0604020104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14C31C-766B-47DC-8F1D-1C8616D5D0E8}"/>
              </a:ext>
            </a:extLst>
          </p:cNvPr>
          <p:cNvCxnSpPr>
            <a:cxnSpLocks/>
          </p:cNvCxnSpPr>
          <p:nvPr/>
        </p:nvCxnSpPr>
        <p:spPr>
          <a:xfrm>
            <a:off x="3960770" y="3304545"/>
            <a:ext cx="475786" cy="1244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3AF738C1-1FFE-458E-87D5-FB6C695DCDF5}"/>
              </a:ext>
            </a:extLst>
          </p:cNvPr>
          <p:cNvSpPr/>
          <p:nvPr/>
        </p:nvSpPr>
        <p:spPr>
          <a:xfrm>
            <a:off x="3837091" y="1418585"/>
            <a:ext cx="1002454" cy="9753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rgbClr val="002060"/>
                </a:solidFill>
                <a:latin typeface="Abadi" panose="020B0604020104020204" pitchFamily="34" charset="0"/>
              </a:rPr>
              <a:t>Important concepts</a:t>
            </a:r>
            <a:endParaRPr lang="en-BE" sz="1000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35B0C6-713B-4DA6-B932-B596AFDFFEC1}"/>
              </a:ext>
            </a:extLst>
          </p:cNvPr>
          <p:cNvSpPr/>
          <p:nvPr/>
        </p:nvSpPr>
        <p:spPr>
          <a:xfrm>
            <a:off x="4948440" y="1281445"/>
            <a:ext cx="1178562" cy="110150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rgbClr val="002060"/>
                </a:solidFill>
                <a:latin typeface="Abadi" panose="020B0604020104020204" pitchFamily="34" charset="0"/>
              </a:rPr>
              <a:t>How to ensure an experiment fulfils concepts</a:t>
            </a:r>
            <a:endParaRPr lang="en-BE" sz="1000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3960B5B-D999-433B-8D04-21AAA2719139}"/>
              </a:ext>
            </a:extLst>
          </p:cNvPr>
          <p:cNvSpPr/>
          <p:nvPr/>
        </p:nvSpPr>
        <p:spPr>
          <a:xfrm>
            <a:off x="6597502" y="1692582"/>
            <a:ext cx="1765306" cy="17515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latin typeface="Abadi" panose="020B0604020104020204" pitchFamily="34" charset="0"/>
              </a:rPr>
              <a:t>Constraints of Data analysis</a:t>
            </a:r>
            <a:endParaRPr lang="en-BE" sz="1200" dirty="0">
              <a:latin typeface="Abadi" panose="020B0604020104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BD3D06-DB51-4BA2-B282-68C9A695227F}"/>
              </a:ext>
            </a:extLst>
          </p:cNvPr>
          <p:cNvCxnSpPr>
            <a:cxnSpLocks/>
          </p:cNvCxnSpPr>
          <p:nvPr/>
        </p:nvCxnSpPr>
        <p:spPr>
          <a:xfrm flipV="1">
            <a:off x="6252269" y="3036480"/>
            <a:ext cx="352215" cy="2065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070E637-7882-4617-9760-9C7D09557672}"/>
              </a:ext>
            </a:extLst>
          </p:cNvPr>
          <p:cNvCxnSpPr>
            <a:cxnSpLocks/>
          </p:cNvCxnSpPr>
          <p:nvPr/>
        </p:nvCxnSpPr>
        <p:spPr>
          <a:xfrm>
            <a:off x="8372371" y="2913524"/>
            <a:ext cx="440668" cy="2386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123B30BF-E3F9-4E6B-9B82-F1924EC2902F}"/>
              </a:ext>
            </a:extLst>
          </p:cNvPr>
          <p:cNvSpPr/>
          <p:nvPr/>
        </p:nvSpPr>
        <p:spPr>
          <a:xfrm>
            <a:off x="8832166" y="2862380"/>
            <a:ext cx="1765306" cy="17515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latin typeface="Abadi" panose="020B0604020104020204" pitchFamily="34" charset="0"/>
              </a:rPr>
              <a:t>How did researchers do this before 1980 ?</a:t>
            </a:r>
            <a:endParaRPr lang="en-BE" sz="1200" dirty="0">
              <a:latin typeface="Abadi" panose="020B0604020104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67EB292-E973-46ED-9F99-E4EAD3C064ED}"/>
              </a:ext>
            </a:extLst>
          </p:cNvPr>
          <p:cNvSpPr/>
          <p:nvPr/>
        </p:nvSpPr>
        <p:spPr>
          <a:xfrm>
            <a:off x="6354856" y="4613959"/>
            <a:ext cx="1765306" cy="17515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latin typeface="Abadi" panose="020B0604020104020204" pitchFamily="34" charset="0"/>
              </a:rPr>
              <a:t>What about now?</a:t>
            </a:r>
          </a:p>
          <a:p>
            <a:pPr algn="ctr"/>
            <a:r>
              <a:rPr lang="nl-BE" sz="1200" dirty="0">
                <a:latin typeface="Abadi" panose="020B0604020104020204" pitchFamily="34" charset="0"/>
              </a:rPr>
              <a:t>More flexibility</a:t>
            </a:r>
            <a:endParaRPr lang="en-BE" sz="1200" dirty="0">
              <a:latin typeface="Abadi" panose="020B060402010402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673B49-30CB-418A-A2DB-20FB0CC51251}"/>
              </a:ext>
            </a:extLst>
          </p:cNvPr>
          <p:cNvCxnSpPr>
            <a:cxnSpLocks/>
          </p:cNvCxnSpPr>
          <p:nvPr/>
        </p:nvCxnSpPr>
        <p:spPr>
          <a:xfrm flipH="1">
            <a:off x="8139289" y="4370294"/>
            <a:ext cx="782835" cy="6454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7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35065A-FB12-41B7-B357-7606901092D2}"/>
              </a:ext>
            </a:extLst>
          </p:cNvPr>
          <p:cNvSpPr txBox="1"/>
          <p:nvPr/>
        </p:nvSpPr>
        <p:spPr>
          <a:xfrm>
            <a:off x="2524126" y="2667000"/>
            <a:ext cx="7096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5400" dirty="0">
                <a:solidFill>
                  <a:schemeClr val="bg1"/>
                </a:solidFill>
                <a:latin typeface="Abadi" panose="020B0604020104020204" pitchFamily="34" charset="0"/>
              </a:rPr>
              <a:t>Assignment 1</a:t>
            </a:r>
          </a:p>
        </p:txBody>
      </p:sp>
    </p:spTree>
    <p:extLst>
      <p:ext uri="{BB962C8B-B14F-4D97-AF65-F5344CB8AC3E}">
        <p14:creationId xmlns:p14="http://schemas.microsoft.com/office/powerpoint/2010/main" val="171658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33F5A2-82D4-4BF1-905E-5A78E6C48C47}"/>
              </a:ext>
            </a:extLst>
          </p:cNvPr>
          <p:cNvSpPr txBox="1"/>
          <p:nvPr/>
        </p:nvSpPr>
        <p:spPr>
          <a:xfrm>
            <a:off x="635311" y="4141694"/>
            <a:ext cx="204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202020204" pitchFamily="34" charset="0"/>
                <a:ea typeface="Gadugi" panose="020B0502040204020203" pitchFamily="34" charset="0"/>
              </a:rPr>
              <a:t>What advize do you give me?</a:t>
            </a:r>
            <a:endParaRPr lang="en-BE" dirty="0">
              <a:solidFill>
                <a:schemeClr val="accent1">
                  <a:lumMod val="50000"/>
                </a:schemeClr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3A54B5-BBBC-4B94-9A54-7CF3E51063B4}"/>
              </a:ext>
            </a:extLst>
          </p:cNvPr>
          <p:cNvSpPr txBox="1"/>
          <p:nvPr/>
        </p:nvSpPr>
        <p:spPr>
          <a:xfrm>
            <a:off x="347882" y="1036482"/>
            <a:ext cx="241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202020204" pitchFamily="34" charset="0"/>
                <a:ea typeface="Gadugi" panose="020B0502040204020203" pitchFamily="34" charset="0"/>
              </a:rPr>
              <a:t>You receive this in your mail box:</a:t>
            </a:r>
            <a:endParaRPr lang="en-BE" dirty="0">
              <a:solidFill>
                <a:schemeClr val="accent1">
                  <a:lumMod val="50000"/>
                </a:schemeClr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614434-6B68-4917-860B-DFF1C3BF8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436" y="114301"/>
            <a:ext cx="8219917" cy="652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7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35065A-FB12-41B7-B357-7606901092D2}"/>
              </a:ext>
            </a:extLst>
          </p:cNvPr>
          <p:cNvSpPr txBox="1"/>
          <p:nvPr/>
        </p:nvSpPr>
        <p:spPr>
          <a:xfrm>
            <a:off x="2524126" y="2667000"/>
            <a:ext cx="7096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</a:rPr>
              <a:t>Part 1 </a:t>
            </a:r>
          </a:p>
          <a:p>
            <a:pPr algn="ctr"/>
            <a:r>
              <a:rPr lang="nl-BE" sz="5400" dirty="0">
                <a:solidFill>
                  <a:schemeClr val="bg1"/>
                </a:solidFill>
                <a:latin typeface="Abadi" panose="020B0604020104020204" pitchFamily="34" charset="0"/>
              </a:rPr>
              <a:t>The basis</a:t>
            </a:r>
          </a:p>
        </p:txBody>
      </p:sp>
    </p:spTree>
    <p:extLst>
      <p:ext uri="{BB962C8B-B14F-4D97-AF65-F5344CB8AC3E}">
        <p14:creationId xmlns:p14="http://schemas.microsoft.com/office/powerpoint/2010/main" val="246498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168F08-58A5-4F38-B3B6-28C0638A9638}"/>
              </a:ext>
            </a:extLst>
          </p:cNvPr>
          <p:cNvCxnSpPr>
            <a:cxnSpLocks/>
          </p:cNvCxnSpPr>
          <p:nvPr/>
        </p:nvCxnSpPr>
        <p:spPr>
          <a:xfrm flipH="1">
            <a:off x="5366171" y="1832199"/>
            <a:ext cx="171551" cy="1731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605F22-7C23-49DA-83FE-8B3959D43CA1}"/>
              </a:ext>
            </a:extLst>
          </p:cNvPr>
          <p:cNvCxnSpPr>
            <a:cxnSpLocks/>
          </p:cNvCxnSpPr>
          <p:nvPr/>
        </p:nvCxnSpPr>
        <p:spPr>
          <a:xfrm>
            <a:off x="4313975" y="1869873"/>
            <a:ext cx="681355" cy="1282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A831CE-8926-4FB3-8BBD-EB07719123EA}"/>
              </a:ext>
            </a:extLst>
          </p:cNvPr>
          <p:cNvCxnSpPr/>
          <p:nvPr/>
        </p:nvCxnSpPr>
        <p:spPr>
          <a:xfrm flipV="1">
            <a:off x="1517227" y="738294"/>
            <a:ext cx="1314025" cy="568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47DA220E-0C92-48B4-B1C3-FEC162191C6E}"/>
              </a:ext>
            </a:extLst>
          </p:cNvPr>
          <p:cNvSpPr/>
          <p:nvPr/>
        </p:nvSpPr>
        <p:spPr>
          <a:xfrm>
            <a:off x="509056" y="606450"/>
            <a:ext cx="1565537" cy="16242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latin typeface="Abadi" panose="020B0604020104020204" pitchFamily="34" charset="0"/>
              </a:rPr>
              <a:t>Why are we doing experiments?</a:t>
            </a:r>
            <a:endParaRPr lang="en-BE" sz="1200" dirty="0">
              <a:latin typeface="Abadi" panose="020B06040201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E861359-987C-48B4-8B72-030E1F5D2DAF}"/>
              </a:ext>
            </a:extLst>
          </p:cNvPr>
          <p:cNvSpPr/>
          <p:nvPr/>
        </p:nvSpPr>
        <p:spPr>
          <a:xfrm>
            <a:off x="2174239" y="2077719"/>
            <a:ext cx="1765306" cy="17515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latin typeface="Abadi" panose="020B0604020104020204" pitchFamily="34" charset="0"/>
              </a:rPr>
              <a:t>Why are we doing experiments and not something else?</a:t>
            </a:r>
            <a:endParaRPr lang="en-BE" sz="1200" dirty="0">
              <a:latin typeface="Abadi" panose="020B06040201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C860D05-AD49-432F-BA77-6C321B8CEAD4}"/>
              </a:ext>
            </a:extLst>
          </p:cNvPr>
          <p:cNvSpPr/>
          <p:nvPr/>
        </p:nvSpPr>
        <p:spPr>
          <a:xfrm>
            <a:off x="2429930" y="135467"/>
            <a:ext cx="1210735" cy="109050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rgbClr val="002060"/>
                </a:solidFill>
                <a:latin typeface="Abadi" panose="020B0604020104020204" pitchFamily="34" charset="0"/>
              </a:rPr>
              <a:t>Research strategy/</a:t>
            </a:r>
          </a:p>
          <a:p>
            <a:pPr algn="ctr"/>
            <a:r>
              <a:rPr lang="nl-BE" sz="1000" dirty="0">
                <a:solidFill>
                  <a:srgbClr val="002060"/>
                </a:solidFill>
                <a:latin typeface="Abadi" panose="020B0604020104020204" pitchFamily="34" charset="0"/>
              </a:rPr>
              <a:t>getting the question clear</a:t>
            </a:r>
            <a:endParaRPr lang="en-BE" sz="1000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331C39-EABD-40E7-8B72-54BE836F381B}"/>
              </a:ext>
            </a:extLst>
          </p:cNvPr>
          <p:cNvCxnSpPr/>
          <p:nvPr/>
        </p:nvCxnSpPr>
        <p:spPr>
          <a:xfrm>
            <a:off x="1981891" y="1999824"/>
            <a:ext cx="331893" cy="3183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04F6763-65B2-4505-B4BB-0AC38B8D3469}"/>
              </a:ext>
            </a:extLst>
          </p:cNvPr>
          <p:cNvSpPr/>
          <p:nvPr/>
        </p:nvSpPr>
        <p:spPr>
          <a:xfrm>
            <a:off x="4483591" y="2753359"/>
            <a:ext cx="1765306" cy="17515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latin typeface="Abadi" panose="020B0604020104020204" pitchFamily="34" charset="0"/>
              </a:rPr>
              <a:t>Why are experiments able to deliver?</a:t>
            </a:r>
            <a:endParaRPr lang="en-BE" sz="1200" dirty="0">
              <a:latin typeface="Abadi" panose="020B0604020104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14C31C-766B-47DC-8F1D-1C8616D5D0E8}"/>
              </a:ext>
            </a:extLst>
          </p:cNvPr>
          <p:cNvCxnSpPr>
            <a:cxnSpLocks/>
          </p:cNvCxnSpPr>
          <p:nvPr/>
        </p:nvCxnSpPr>
        <p:spPr>
          <a:xfrm>
            <a:off x="3960770" y="3304545"/>
            <a:ext cx="475786" cy="1244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3AF738C1-1FFE-458E-87D5-FB6C695DCDF5}"/>
              </a:ext>
            </a:extLst>
          </p:cNvPr>
          <p:cNvSpPr/>
          <p:nvPr/>
        </p:nvSpPr>
        <p:spPr>
          <a:xfrm>
            <a:off x="3837091" y="1418585"/>
            <a:ext cx="1002454" cy="9753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rgbClr val="002060"/>
                </a:solidFill>
                <a:latin typeface="Abadi" panose="020B0604020104020204" pitchFamily="34" charset="0"/>
              </a:rPr>
              <a:t>Important concepts</a:t>
            </a:r>
            <a:endParaRPr lang="en-BE" sz="1000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35B0C6-713B-4DA6-B932-B596AFDFFEC1}"/>
              </a:ext>
            </a:extLst>
          </p:cNvPr>
          <p:cNvSpPr/>
          <p:nvPr/>
        </p:nvSpPr>
        <p:spPr>
          <a:xfrm>
            <a:off x="4948440" y="1281445"/>
            <a:ext cx="1178562" cy="110150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rgbClr val="002060"/>
                </a:solidFill>
                <a:latin typeface="Abadi" panose="020B0604020104020204" pitchFamily="34" charset="0"/>
              </a:rPr>
              <a:t>How to ensure an experiment fulfils concepts</a:t>
            </a:r>
            <a:endParaRPr lang="en-BE" sz="1000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3960B5B-D999-433B-8D04-21AAA2719139}"/>
              </a:ext>
            </a:extLst>
          </p:cNvPr>
          <p:cNvSpPr/>
          <p:nvPr/>
        </p:nvSpPr>
        <p:spPr>
          <a:xfrm>
            <a:off x="6597502" y="1692582"/>
            <a:ext cx="1765306" cy="17515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latin typeface="Abadi" panose="020B0604020104020204" pitchFamily="34" charset="0"/>
              </a:rPr>
              <a:t>Constraints of Data analysis</a:t>
            </a:r>
            <a:endParaRPr lang="en-BE" sz="1200" dirty="0">
              <a:latin typeface="Abadi" panose="020B0604020104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BD3D06-DB51-4BA2-B282-68C9A695227F}"/>
              </a:ext>
            </a:extLst>
          </p:cNvPr>
          <p:cNvCxnSpPr>
            <a:cxnSpLocks/>
          </p:cNvCxnSpPr>
          <p:nvPr/>
        </p:nvCxnSpPr>
        <p:spPr>
          <a:xfrm flipV="1">
            <a:off x="6252269" y="3036480"/>
            <a:ext cx="352215" cy="2065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070E637-7882-4617-9760-9C7D09557672}"/>
              </a:ext>
            </a:extLst>
          </p:cNvPr>
          <p:cNvCxnSpPr>
            <a:cxnSpLocks/>
          </p:cNvCxnSpPr>
          <p:nvPr/>
        </p:nvCxnSpPr>
        <p:spPr>
          <a:xfrm>
            <a:off x="8372371" y="2913524"/>
            <a:ext cx="440668" cy="2386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123B30BF-E3F9-4E6B-9B82-F1924EC2902F}"/>
              </a:ext>
            </a:extLst>
          </p:cNvPr>
          <p:cNvSpPr/>
          <p:nvPr/>
        </p:nvSpPr>
        <p:spPr>
          <a:xfrm>
            <a:off x="8832166" y="2862380"/>
            <a:ext cx="1765306" cy="17515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latin typeface="Abadi" panose="020B0604020104020204" pitchFamily="34" charset="0"/>
              </a:rPr>
              <a:t>How did researchers do this before 1980 ?</a:t>
            </a:r>
            <a:endParaRPr lang="en-BE" sz="1200" dirty="0">
              <a:latin typeface="Abadi" panose="020B0604020104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67EB292-E973-46ED-9F99-E4EAD3C064ED}"/>
              </a:ext>
            </a:extLst>
          </p:cNvPr>
          <p:cNvSpPr/>
          <p:nvPr/>
        </p:nvSpPr>
        <p:spPr>
          <a:xfrm>
            <a:off x="6354856" y="4613959"/>
            <a:ext cx="1765306" cy="17515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latin typeface="Abadi" panose="020B0604020104020204" pitchFamily="34" charset="0"/>
              </a:rPr>
              <a:t>What about now?</a:t>
            </a:r>
          </a:p>
          <a:p>
            <a:pPr algn="ctr"/>
            <a:r>
              <a:rPr lang="nl-BE" sz="1200" dirty="0">
                <a:latin typeface="Abadi" panose="020B0604020104020204" pitchFamily="34" charset="0"/>
              </a:rPr>
              <a:t>More flexibility</a:t>
            </a:r>
            <a:endParaRPr lang="en-BE" sz="1200" dirty="0">
              <a:latin typeface="Abadi" panose="020B060402010402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673B49-30CB-418A-A2DB-20FB0CC51251}"/>
              </a:ext>
            </a:extLst>
          </p:cNvPr>
          <p:cNvCxnSpPr>
            <a:cxnSpLocks/>
          </p:cNvCxnSpPr>
          <p:nvPr/>
        </p:nvCxnSpPr>
        <p:spPr>
          <a:xfrm flipH="1">
            <a:off x="8139289" y="4370294"/>
            <a:ext cx="782835" cy="6454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91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9" grpId="0" animBg="1"/>
      <p:bldP spid="22" grpId="0" animBg="1"/>
      <p:bldP spid="26" grpId="0" animBg="1"/>
      <p:bldP spid="31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35065A-FB12-41B7-B357-7606901092D2}"/>
              </a:ext>
            </a:extLst>
          </p:cNvPr>
          <p:cNvSpPr txBox="1"/>
          <p:nvPr/>
        </p:nvSpPr>
        <p:spPr>
          <a:xfrm>
            <a:off x="2524126" y="2667000"/>
            <a:ext cx="7096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badi" panose="020B0604020104020204" pitchFamily="34" charset="0"/>
              </a:rPr>
              <a:t>Why</a:t>
            </a:r>
            <a:r>
              <a:rPr lang="nl-BE" sz="5400" dirty="0">
                <a:solidFill>
                  <a:schemeClr val="bg1"/>
                </a:solidFill>
                <a:latin typeface="Abadi" panose="020B0604020104020204" pitchFamily="34" charset="0"/>
              </a:rPr>
              <a:t> are we doing experiments ?</a:t>
            </a:r>
          </a:p>
        </p:txBody>
      </p:sp>
    </p:spTree>
    <p:extLst>
      <p:ext uri="{BB962C8B-B14F-4D97-AF65-F5344CB8AC3E}">
        <p14:creationId xmlns:p14="http://schemas.microsoft.com/office/powerpoint/2010/main" val="263803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7794090-A70D-43FB-A5C2-3AE2D5A3151E}"/>
              </a:ext>
            </a:extLst>
          </p:cNvPr>
          <p:cNvSpPr txBox="1"/>
          <p:nvPr/>
        </p:nvSpPr>
        <p:spPr>
          <a:xfrm>
            <a:off x="1251325" y="2333953"/>
            <a:ext cx="2087660" cy="87948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sz="2400" b="0" dirty="0"/>
              <a:t>Research question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54A86E-90E5-4AF6-91CA-61232ED2A061}"/>
              </a:ext>
            </a:extLst>
          </p:cNvPr>
          <p:cNvSpPr txBox="1"/>
          <p:nvPr/>
        </p:nvSpPr>
        <p:spPr>
          <a:xfrm>
            <a:off x="7750225" y="5159911"/>
            <a:ext cx="2127571" cy="96264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sz="2400" b="0" dirty="0"/>
              <a:t>Data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2A45C6-6D76-407F-BD8C-3220108577EA}"/>
              </a:ext>
            </a:extLst>
          </p:cNvPr>
          <p:cNvSpPr txBox="1"/>
          <p:nvPr/>
        </p:nvSpPr>
        <p:spPr>
          <a:xfrm>
            <a:off x="4470317" y="5178594"/>
            <a:ext cx="1954743" cy="94396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sz="2400" b="0" dirty="0"/>
              <a:t>Conclusion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B00DB6-24D9-4903-964C-B014FDBCBFD3}"/>
              </a:ext>
            </a:extLst>
          </p:cNvPr>
          <p:cNvSpPr txBox="1"/>
          <p:nvPr/>
        </p:nvSpPr>
        <p:spPr>
          <a:xfrm>
            <a:off x="4470317" y="1476797"/>
            <a:ext cx="1954743" cy="87948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sz="2400" b="0" dirty="0"/>
              <a:t>Testable hypotheses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3773D4-458D-4115-B107-736575AF4114}"/>
              </a:ext>
            </a:extLst>
          </p:cNvPr>
          <p:cNvSpPr txBox="1"/>
          <p:nvPr/>
        </p:nvSpPr>
        <p:spPr>
          <a:xfrm>
            <a:off x="9642685" y="3239523"/>
            <a:ext cx="2127571" cy="96264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sz="2400" b="0" dirty="0"/>
              <a:t>Execution/</a:t>
            </a:r>
          </a:p>
          <a:p>
            <a:pPr algn="ctr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sz="2400" b="0" dirty="0"/>
              <a:t>data collection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D3978C-4242-4253-834D-8D21D5603A03}"/>
              </a:ext>
            </a:extLst>
          </p:cNvPr>
          <p:cNvSpPr txBox="1"/>
          <p:nvPr/>
        </p:nvSpPr>
        <p:spPr>
          <a:xfrm>
            <a:off x="7750225" y="1402299"/>
            <a:ext cx="2127571" cy="87948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sz="2400" dirty="0"/>
              <a:t>Designed experiment</a:t>
            </a:r>
            <a:endParaRPr lang="en-US" sz="2400" b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932B45-404E-46BF-BBD8-7E87C65EA0DA}"/>
              </a:ext>
            </a:extLst>
          </p:cNvPr>
          <p:cNvSpPr txBox="1"/>
          <p:nvPr/>
        </p:nvSpPr>
        <p:spPr>
          <a:xfrm>
            <a:off x="1251324" y="4176086"/>
            <a:ext cx="2158503" cy="129761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sz="2400" b="0" dirty="0"/>
              <a:t>Communication/</a:t>
            </a:r>
          </a:p>
          <a:p>
            <a:pPr algn="ctr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sz="2400" b="0" dirty="0"/>
              <a:t>action/decision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3A79FE-5A0F-4321-9617-F7C9B2853F53}"/>
              </a:ext>
            </a:extLst>
          </p:cNvPr>
          <p:cNvCxnSpPr>
            <a:cxnSpLocks/>
          </p:cNvCxnSpPr>
          <p:nvPr/>
        </p:nvCxnSpPr>
        <p:spPr>
          <a:xfrm flipV="1">
            <a:off x="3561751" y="2124075"/>
            <a:ext cx="648299" cy="15770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167E6DD-8C97-4F47-974C-B7B4B7BBAFB7}"/>
              </a:ext>
            </a:extLst>
          </p:cNvPr>
          <p:cNvCxnSpPr>
            <a:cxnSpLocks/>
          </p:cNvCxnSpPr>
          <p:nvPr/>
        </p:nvCxnSpPr>
        <p:spPr>
          <a:xfrm>
            <a:off x="6685327" y="1910622"/>
            <a:ext cx="763223" cy="591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2301DD4-7E9D-4FAA-9E6B-B49BE94DC314}"/>
              </a:ext>
            </a:extLst>
          </p:cNvPr>
          <p:cNvCxnSpPr>
            <a:cxnSpLocks/>
          </p:cNvCxnSpPr>
          <p:nvPr/>
        </p:nvCxnSpPr>
        <p:spPr>
          <a:xfrm>
            <a:off x="9982200" y="2390982"/>
            <a:ext cx="466725" cy="70464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A7B183B-6F4A-400D-BB68-2A808B098EAF}"/>
              </a:ext>
            </a:extLst>
          </p:cNvPr>
          <p:cNvCxnSpPr>
            <a:cxnSpLocks/>
          </p:cNvCxnSpPr>
          <p:nvPr/>
        </p:nvCxnSpPr>
        <p:spPr>
          <a:xfrm flipH="1">
            <a:off x="9982200" y="4346070"/>
            <a:ext cx="466726" cy="66408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0DB4574-F74C-41C3-A198-7CFC8C4C5B38}"/>
              </a:ext>
            </a:extLst>
          </p:cNvPr>
          <p:cNvCxnSpPr>
            <a:cxnSpLocks/>
          </p:cNvCxnSpPr>
          <p:nvPr/>
        </p:nvCxnSpPr>
        <p:spPr>
          <a:xfrm flipH="1">
            <a:off x="6753225" y="5613995"/>
            <a:ext cx="80901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9B74B6D-1235-4094-8C77-1E5ADCBBB1AE}"/>
              </a:ext>
            </a:extLst>
          </p:cNvPr>
          <p:cNvCxnSpPr>
            <a:cxnSpLocks/>
          </p:cNvCxnSpPr>
          <p:nvPr/>
        </p:nvCxnSpPr>
        <p:spPr>
          <a:xfrm flipH="1" flipV="1">
            <a:off x="3561751" y="4905375"/>
            <a:ext cx="728656" cy="27698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6E7C8C4-CA38-4E1F-9199-390280FBA525}"/>
              </a:ext>
            </a:extLst>
          </p:cNvPr>
          <p:cNvCxnSpPr>
            <a:cxnSpLocks/>
          </p:cNvCxnSpPr>
          <p:nvPr/>
        </p:nvCxnSpPr>
        <p:spPr>
          <a:xfrm flipV="1">
            <a:off x="2295155" y="3368035"/>
            <a:ext cx="0" cy="65151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57D11B2-A8DD-4E29-9560-A07381354298}"/>
              </a:ext>
            </a:extLst>
          </p:cNvPr>
          <p:cNvCxnSpPr>
            <a:cxnSpLocks/>
          </p:cNvCxnSpPr>
          <p:nvPr/>
        </p:nvCxnSpPr>
        <p:spPr>
          <a:xfrm flipH="1">
            <a:off x="352425" y="5178594"/>
            <a:ext cx="752477" cy="435401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6BCD9AF-6F0A-414F-AECD-A804A11B4395}"/>
              </a:ext>
            </a:extLst>
          </p:cNvPr>
          <p:cNvSpPr txBox="1"/>
          <p:nvPr/>
        </p:nvSpPr>
        <p:spPr>
          <a:xfrm>
            <a:off x="2762249" y="207319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accent1">
                    <a:lumMod val="50000"/>
                  </a:schemeClr>
                </a:solidFill>
                <a:latin typeface="Abadi" panose="020B0604020202020204" pitchFamily="34" charset="0"/>
                <a:ea typeface="Gadugi" panose="020B0502040204020203" pitchFamily="34" charset="0"/>
              </a:rPr>
              <a:t>Research cycle</a:t>
            </a:r>
            <a:endParaRPr lang="en-BE" sz="2800" dirty="0">
              <a:solidFill>
                <a:schemeClr val="accent1">
                  <a:lumMod val="50000"/>
                </a:schemeClr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7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1173</Words>
  <Application>Microsoft Office PowerPoint</Application>
  <PresentationFormat>Widescreen</PresentationFormat>
  <Paragraphs>260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Abadi</vt:lpstr>
      <vt:lpstr>Arial</vt:lpstr>
      <vt:lpstr>Calibri</vt:lpstr>
      <vt:lpstr>Calibri Light</vt:lpstr>
      <vt:lpstr>Office Theme</vt:lpstr>
      <vt:lpstr>Experimental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Design</dc:title>
  <dc:creator>Christof De Bo</dc:creator>
  <cp:lastModifiedBy>Christof De Bo</cp:lastModifiedBy>
  <cp:revision>1</cp:revision>
  <dcterms:created xsi:type="dcterms:W3CDTF">2020-08-11T08:38:17Z</dcterms:created>
  <dcterms:modified xsi:type="dcterms:W3CDTF">2020-08-11T08:38:57Z</dcterms:modified>
</cp:coreProperties>
</file>