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68" r:id="rId3"/>
    <p:sldId id="372" r:id="rId4"/>
    <p:sldId id="374" r:id="rId5"/>
    <p:sldId id="373" r:id="rId6"/>
    <p:sldId id="421" r:id="rId7"/>
    <p:sldId id="376" r:id="rId8"/>
    <p:sldId id="377" r:id="rId9"/>
    <p:sldId id="378" r:id="rId10"/>
    <p:sldId id="379" r:id="rId11"/>
    <p:sldId id="4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1373C-C9E9-4D96-B4FD-9272E027027E}" v="1" dt="2020-08-11T08:41:57.2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15627-3A56-4E18-BB31-262470D241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73E48-BB70-43B9-A3C9-135B372AE5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5D58E-27E5-4B05-A660-EF92A28C9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09D41-A703-4249-B452-226FAF15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0E37C-AA75-46A0-864C-17DAD7837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45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1419-176D-4A87-B785-A7D68D53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BF76B-61FB-41B8-A581-1958166EC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1F2D-364E-499D-9E87-68B2963B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7E312-1997-46FE-AE0D-147980A9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9366E-D6D6-4E6F-BA97-D3CF64EF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438B1D-7CE6-4ABB-8C4A-1211127C3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63917-4DEB-4BB9-ACBC-6503E87B4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1E81-C370-4951-9FDA-856766216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7AA7-E302-4AD4-8C13-B0B949B27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CFFBB-8D4B-4468-B47D-B10377C92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93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ED60-63B3-405E-BF82-9F4C2D17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EB816-9F84-4420-BCCB-D8D6656E9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9570D-B599-4296-83CF-6C7D7DE98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579CC-CA5A-4736-A6B5-CC3644EB1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12BE1-C71D-4DF9-9EBC-4C6903AE0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212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D220-2853-43BB-8171-9243D164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C46F2-BA68-4E2A-AEA6-41730F534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E2B93-1F43-42E9-9AA2-F7B65A7C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4192B-4ADC-4898-B167-1974A00D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623DE-ECF7-430E-9A97-E5B59B1C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42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EC96-BC92-4352-85CB-FDB4152F4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7976-7EDF-4BCB-B9BF-716632C0B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1BAFE-6ABF-4D04-93B3-1FAE5C1F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E05A7-DCAA-404F-9D11-BE18B5239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BABBF-8DDF-4A38-895A-EE9609A8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F28DA-2D8B-402E-9D18-B540FE31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35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7CED8-0545-4634-8545-2BA5ECC2F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635D2-20B0-4387-8135-0552094B9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56F35-10A5-4D43-A198-003D0CC3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E52279-4358-4E1D-BD35-D53F9FAC0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652C45-DD1D-4863-B93B-C9321F6DEE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8B6A2F-5FF1-4E88-BC8D-9B5520845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A76D-2447-40B0-8FB0-A650BC7B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DCACF-4862-4DFE-B6D6-816A541D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3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AFFC3-C337-4CCB-9682-E79FB32F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1908B-2C12-46B1-B2B5-8DC76A0F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632E9D-56C1-44E4-8EFC-CDDDCBD0E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C96D3-6D35-47EC-8706-48DDBAEC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101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C0EAD5-DA21-4820-9A0C-3C5F603AD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94306-1121-4EAE-9F9D-7D8463388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4358F-2890-434C-9ECB-08CF416AE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33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DFF3A-47F9-4AF2-BEB6-56ACAC6D4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9231-6AD0-4823-A9AB-065E309B2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04E0A0-979D-4DFB-A8F4-9DD4CA372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71E888-D609-434E-A29B-8D854FDF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EF99C-A62B-4B66-98DC-5578DB11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D5720-BA69-4AD2-940A-B81C5787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E00B8-493C-4058-B854-FE282BC6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190BF-6E6D-4D44-A3E6-265830EC9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589C7-AC18-4FD6-865B-A90F42E6BE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F77CC-37CF-4823-B14F-49CE832E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A4B40C-5257-47B9-8A5B-0FCC1A776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3AA3FE-3E8B-4D76-BBFB-4DA62BC2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3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4923A-0845-4922-83F7-1AE7B4AE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2755E-CEEA-4008-97AE-FD6B2179E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A80C1-C45C-411A-8112-72F2BAAC27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AA2F2-74A4-48E6-BB36-5699975735A2}" type="datetimeFigureOut">
              <a:rPr lang="en-GB" smtClean="0"/>
              <a:t>11/08/2020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43D69-FCFD-4F70-8895-B6E79EDE58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4B565-F17C-4A39-897F-2EA962E58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A0C19-B402-474B-A550-67579A1C56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9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68CFE-6E10-42E0-BDC6-143FA1350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8362"/>
            <a:ext cx="9144000" cy="2387600"/>
          </a:xfrm>
        </p:spPr>
        <p:txBody>
          <a:bodyPr anchor="ctr">
            <a:normAutofit/>
          </a:bodyPr>
          <a:lstStyle/>
          <a:p>
            <a:r>
              <a:rPr lang="nl-BE" sz="7200" dirty="0">
                <a:latin typeface="Abadi" panose="020B0604020104020204" pitchFamily="34" charset="0"/>
              </a:rPr>
              <a:t>Experimental Design</a:t>
            </a:r>
            <a:endParaRPr lang="en-BE" sz="7200" dirty="0">
              <a:latin typeface="Abadi" panose="020B06040201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2A7DA-BFDE-4A88-B9DD-1758340AAA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Joris De Wolf for VIB</a:t>
            </a:r>
          </a:p>
          <a:p>
            <a:r>
              <a:rPr lang="nl-BE" dirty="0"/>
              <a:t>Online, April 1 , 2020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FC1C9-0D8C-4097-84DA-E9D290603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F1199-E919-4137-A9C0-1628CE781468}" type="slidenum">
              <a:rPr lang="en-BE" smtClean="0"/>
              <a:t>1</a:t>
            </a:fld>
            <a:endParaRPr lang="en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E392CE-26DC-45B4-BCF3-BD0000387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763" y="3932517"/>
            <a:ext cx="2425725" cy="2292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B700BE-ED76-4F4C-BDC1-AC9C235CF7F2}"/>
              </a:ext>
            </a:extLst>
          </p:cNvPr>
          <p:cNvSpPr txBox="1"/>
          <p:nvPr/>
        </p:nvSpPr>
        <p:spPr>
          <a:xfrm>
            <a:off x="9488020" y="6274208"/>
            <a:ext cx="23599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www.Highwoods.be</a:t>
            </a:r>
          </a:p>
          <a:p>
            <a:pPr algn="ctr"/>
            <a:r>
              <a:rPr lang="en-US" sz="1050" dirty="0">
                <a:solidFill>
                  <a:schemeClr val="accent6">
                    <a:lumMod val="75000"/>
                  </a:schemeClr>
                </a:solidFill>
                <a:latin typeface="Abadi" panose="020B0604020104020204" pitchFamily="34" charset="0"/>
              </a:rPr>
              <a:t>joris.dewolf@highwoods.be</a:t>
            </a:r>
          </a:p>
        </p:txBody>
      </p:sp>
    </p:spTree>
    <p:extLst>
      <p:ext uri="{BB962C8B-B14F-4D97-AF65-F5344CB8AC3E}">
        <p14:creationId xmlns:p14="http://schemas.microsoft.com/office/powerpoint/2010/main" val="149115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Hence: </a:t>
            </a:r>
          </a:p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strategy to make experiments powerful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25003" y="2459504"/>
            <a:ext cx="67341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Increase degrees of freedom (number observations)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Decrease total variability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Identify as much as possible variability </a:t>
            </a:r>
          </a:p>
          <a:p>
            <a:pPr marL="742950" lvl="1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 order to avoid it or </a:t>
            </a:r>
          </a:p>
          <a:p>
            <a:pPr marL="742950" lvl="1" indent="-285750">
              <a:spcBef>
                <a:spcPts val="18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 order to get it out of the remaining variability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D7775A-3F8C-450A-91F3-AC6BAD01C3DE}"/>
              </a:ext>
            </a:extLst>
          </p:cNvPr>
          <p:cNvSpPr txBox="1"/>
          <p:nvPr/>
        </p:nvSpPr>
        <p:spPr>
          <a:xfrm>
            <a:off x="548603" y="5791200"/>
            <a:ext cx="10896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Start at the bottom</a:t>
            </a:r>
            <a:endParaRPr lang="en-BE" sz="20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A895B-196B-4E73-9C43-C3181F9DE552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BC3D5B-7CCD-43E2-ABEB-426FAAE430EC}"/>
              </a:ext>
            </a:extLst>
          </p:cNvPr>
          <p:cNvSpPr txBox="1"/>
          <p:nvPr/>
        </p:nvSpPr>
        <p:spPr>
          <a:xfrm>
            <a:off x="8717280" y="5960477"/>
            <a:ext cx="2517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But go back to slide 15!</a:t>
            </a:r>
            <a:endParaRPr lang="en-B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3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A special variance component:</a:t>
            </a:r>
          </a:p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The measurement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3633895" y="2325861"/>
            <a:ext cx="6734175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Usually lowest level variance component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Choose measurement carefully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Carefully means: balance representativeness and accuracy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Carefully means also : don’t overdo it nor sacrifice replication of the unit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Subsampling or repeated measurement are possible, but be aware during analysis!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Complex assays usually need research on its own, biggest source of issues in regulatory dossiers.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8A895B-196B-4E73-9C43-C3181F9DE552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47EA68-6AAA-424A-B7A5-4C0B8CFDF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6" y="498637"/>
            <a:ext cx="2337854" cy="2424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92F935-9333-422B-A878-D2CB3CB05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02" y="3934437"/>
            <a:ext cx="2184273" cy="204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0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704454" y="2667000"/>
            <a:ext cx="67262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badi" panose="020B0604020104020204" pitchFamily="34" charset="0"/>
              </a:rPr>
              <a:t>Part 2 </a:t>
            </a:r>
          </a:p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From knowledge about variability to  optimal design</a:t>
            </a:r>
          </a:p>
        </p:txBody>
      </p:sp>
    </p:spTree>
    <p:extLst>
      <p:ext uri="{BB962C8B-B14F-4D97-AF65-F5344CB8AC3E}">
        <p14:creationId xmlns:p14="http://schemas.microsoft.com/office/powerpoint/2010/main" val="292925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168F08-58A5-4F38-B3B6-28C0638A9638}"/>
              </a:ext>
            </a:extLst>
          </p:cNvPr>
          <p:cNvCxnSpPr>
            <a:cxnSpLocks/>
          </p:cNvCxnSpPr>
          <p:nvPr/>
        </p:nvCxnSpPr>
        <p:spPr>
          <a:xfrm flipH="1">
            <a:off x="5366171" y="1832199"/>
            <a:ext cx="171551" cy="1731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605F22-7C23-49DA-83FE-8B3959D43CA1}"/>
              </a:ext>
            </a:extLst>
          </p:cNvPr>
          <p:cNvCxnSpPr>
            <a:cxnSpLocks/>
          </p:cNvCxnSpPr>
          <p:nvPr/>
        </p:nvCxnSpPr>
        <p:spPr>
          <a:xfrm>
            <a:off x="4313975" y="1869873"/>
            <a:ext cx="681355" cy="12822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A831CE-8926-4FB3-8BBD-EB07719123EA}"/>
              </a:ext>
            </a:extLst>
          </p:cNvPr>
          <p:cNvCxnSpPr/>
          <p:nvPr/>
        </p:nvCxnSpPr>
        <p:spPr>
          <a:xfrm flipV="1">
            <a:off x="1517227" y="738294"/>
            <a:ext cx="1314025" cy="5689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7DA220E-0C92-48B4-B1C3-FEC162191C6E}"/>
              </a:ext>
            </a:extLst>
          </p:cNvPr>
          <p:cNvSpPr/>
          <p:nvPr/>
        </p:nvSpPr>
        <p:spPr>
          <a:xfrm>
            <a:off x="509056" y="606450"/>
            <a:ext cx="1565537" cy="162427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Signal and noise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E861359-987C-48B4-8B72-030E1F5D2DAF}"/>
              </a:ext>
            </a:extLst>
          </p:cNvPr>
          <p:cNvSpPr/>
          <p:nvPr/>
        </p:nvSpPr>
        <p:spPr>
          <a:xfrm>
            <a:off x="2174239" y="207771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Can we manage the noise?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C860D05-AD49-432F-BA77-6C321B8CEAD4}"/>
              </a:ext>
            </a:extLst>
          </p:cNvPr>
          <p:cNvSpPr/>
          <p:nvPr/>
        </p:nvSpPr>
        <p:spPr>
          <a:xfrm>
            <a:off x="2429930" y="135467"/>
            <a:ext cx="1210735" cy="1090507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Where is noise coming from?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4331C39-EABD-40E7-8B72-54BE836F381B}"/>
              </a:ext>
            </a:extLst>
          </p:cNvPr>
          <p:cNvCxnSpPr/>
          <p:nvPr/>
        </p:nvCxnSpPr>
        <p:spPr>
          <a:xfrm>
            <a:off x="1981891" y="1999824"/>
            <a:ext cx="331893" cy="3183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04F6763-65B2-4505-B4BB-0AC38B8D3469}"/>
              </a:ext>
            </a:extLst>
          </p:cNvPr>
          <p:cNvSpPr/>
          <p:nvPr/>
        </p:nvSpPr>
        <p:spPr>
          <a:xfrm>
            <a:off x="4483591" y="275335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Can we use this to design better experiments?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14C31C-766B-47DC-8F1D-1C8616D5D0E8}"/>
              </a:ext>
            </a:extLst>
          </p:cNvPr>
          <p:cNvCxnSpPr>
            <a:cxnSpLocks/>
          </p:cNvCxnSpPr>
          <p:nvPr/>
        </p:nvCxnSpPr>
        <p:spPr>
          <a:xfrm>
            <a:off x="3960770" y="3304545"/>
            <a:ext cx="475786" cy="124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3AF738C1-1FFE-458E-87D5-FB6C695DCDF5}"/>
              </a:ext>
            </a:extLst>
          </p:cNvPr>
          <p:cNvSpPr/>
          <p:nvPr/>
        </p:nvSpPr>
        <p:spPr>
          <a:xfrm>
            <a:off x="3837091" y="1418585"/>
            <a:ext cx="1002454" cy="9753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More efficient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35B0C6-713B-4DA6-B932-B596AFDFFEC1}"/>
              </a:ext>
            </a:extLst>
          </p:cNvPr>
          <p:cNvSpPr/>
          <p:nvPr/>
        </p:nvSpPr>
        <p:spPr>
          <a:xfrm>
            <a:off x="4948440" y="1281445"/>
            <a:ext cx="1178562" cy="110150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000" dirty="0">
                <a:solidFill>
                  <a:srgbClr val="002060"/>
                </a:solidFill>
                <a:latin typeface="Abadi" panose="020B0604020104020204" pitchFamily="34" charset="0"/>
              </a:rPr>
              <a:t>Closer to our objectives</a:t>
            </a:r>
            <a:endParaRPr lang="en-BE" sz="10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960B5B-D999-433B-8D04-21AAA2719139}"/>
              </a:ext>
            </a:extLst>
          </p:cNvPr>
          <p:cNvSpPr/>
          <p:nvPr/>
        </p:nvSpPr>
        <p:spPr>
          <a:xfrm>
            <a:off x="6597502" y="1692582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Power analysis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DBD3D06-DB51-4BA2-B282-68C9A695227F}"/>
              </a:ext>
            </a:extLst>
          </p:cNvPr>
          <p:cNvCxnSpPr>
            <a:cxnSpLocks/>
          </p:cNvCxnSpPr>
          <p:nvPr/>
        </p:nvCxnSpPr>
        <p:spPr>
          <a:xfrm flipV="1">
            <a:off x="6252269" y="3036480"/>
            <a:ext cx="352215" cy="2065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070E637-7882-4617-9760-9C7D09557672}"/>
              </a:ext>
            </a:extLst>
          </p:cNvPr>
          <p:cNvCxnSpPr>
            <a:cxnSpLocks/>
          </p:cNvCxnSpPr>
          <p:nvPr/>
        </p:nvCxnSpPr>
        <p:spPr>
          <a:xfrm>
            <a:off x="8372371" y="2913524"/>
            <a:ext cx="440668" cy="23862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123B30BF-E3F9-4E6B-9B82-F1924EC2902F}"/>
              </a:ext>
            </a:extLst>
          </p:cNvPr>
          <p:cNvSpPr/>
          <p:nvPr/>
        </p:nvSpPr>
        <p:spPr>
          <a:xfrm>
            <a:off x="8833308" y="278554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How do we interpret the outcome of the power analysis</a:t>
            </a:r>
            <a:endParaRPr lang="en-BE" sz="1200" dirty="0">
              <a:latin typeface="Abadi" panose="020B0604020104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67EB292-E973-46ED-9F99-E4EAD3C064ED}"/>
              </a:ext>
            </a:extLst>
          </p:cNvPr>
          <p:cNvSpPr/>
          <p:nvPr/>
        </p:nvSpPr>
        <p:spPr>
          <a:xfrm>
            <a:off x="6428376" y="4569319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Randomisation schemes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673B49-30CB-418A-A2DB-20FB0CC51251}"/>
              </a:ext>
            </a:extLst>
          </p:cNvPr>
          <p:cNvCxnSpPr>
            <a:cxnSpLocks/>
          </p:cNvCxnSpPr>
          <p:nvPr/>
        </p:nvCxnSpPr>
        <p:spPr>
          <a:xfrm>
            <a:off x="6028841" y="4339525"/>
            <a:ext cx="480447" cy="39520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8AF49A8B-D38A-459B-A433-21FC6F3AC9F2}"/>
              </a:ext>
            </a:extLst>
          </p:cNvPr>
          <p:cNvSpPr/>
          <p:nvPr/>
        </p:nvSpPr>
        <p:spPr>
          <a:xfrm>
            <a:off x="8983014" y="5023936"/>
            <a:ext cx="1765306" cy="17515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dirty="0">
                <a:latin typeface="Abadi" panose="020B0604020104020204" pitchFamily="34" charset="0"/>
              </a:rPr>
              <a:t>An optimal design</a:t>
            </a:r>
            <a:endParaRPr lang="en-BE" sz="1200" dirty="0">
              <a:latin typeface="Abadi" panose="020B0604020104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0C9551E-0E03-45BE-A9DE-969C8DDC5164}"/>
              </a:ext>
            </a:extLst>
          </p:cNvPr>
          <p:cNvCxnSpPr>
            <a:cxnSpLocks/>
          </p:cNvCxnSpPr>
          <p:nvPr/>
        </p:nvCxnSpPr>
        <p:spPr>
          <a:xfrm>
            <a:off x="8345112" y="5702121"/>
            <a:ext cx="55091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ECC588-455E-4B19-BFE3-1AA406E07DDF}"/>
              </a:ext>
            </a:extLst>
          </p:cNvPr>
          <p:cNvCxnSpPr>
            <a:cxnSpLocks/>
          </p:cNvCxnSpPr>
          <p:nvPr/>
        </p:nvCxnSpPr>
        <p:spPr>
          <a:xfrm>
            <a:off x="9764708" y="4569319"/>
            <a:ext cx="0" cy="3305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9" grpId="0" animBg="1"/>
      <p:bldP spid="22" grpId="0" animBg="1"/>
      <p:bldP spid="26" grpId="0" animBg="1"/>
      <p:bldP spid="31" grpId="0" animBg="1"/>
      <p:bldP spid="35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Assignment 2</a:t>
            </a:r>
          </a:p>
        </p:txBody>
      </p:sp>
    </p:spTree>
    <p:extLst>
      <p:ext uri="{BB962C8B-B14F-4D97-AF65-F5344CB8AC3E}">
        <p14:creationId xmlns:p14="http://schemas.microsoft.com/office/powerpoint/2010/main" val="416886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513D7D9-A4B1-4663-A4A9-EB0472AEDBA0}"/>
              </a:ext>
            </a:extLst>
          </p:cNvPr>
          <p:cNvSpPr/>
          <p:nvPr/>
        </p:nvSpPr>
        <p:spPr>
          <a:xfrm>
            <a:off x="1999281" y="1062520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F6FDB96-1DCB-4E38-B92C-0C7E95352F52}"/>
              </a:ext>
            </a:extLst>
          </p:cNvPr>
          <p:cNvSpPr/>
          <p:nvPr/>
        </p:nvSpPr>
        <p:spPr>
          <a:xfrm>
            <a:off x="205610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63CF91-41D3-4C63-AD57-8A351A0802BF}"/>
              </a:ext>
            </a:extLst>
          </p:cNvPr>
          <p:cNvSpPr/>
          <p:nvPr/>
        </p:nvSpPr>
        <p:spPr>
          <a:xfrm>
            <a:off x="236090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B6BF38-C6F3-4F25-B0D5-29294A64155D}"/>
              </a:ext>
            </a:extLst>
          </p:cNvPr>
          <p:cNvSpPr/>
          <p:nvPr/>
        </p:nvSpPr>
        <p:spPr>
          <a:xfrm>
            <a:off x="2664416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E43E408-36D1-44A5-9A0F-64D4B4EF157B}"/>
              </a:ext>
            </a:extLst>
          </p:cNvPr>
          <p:cNvSpPr/>
          <p:nvPr/>
        </p:nvSpPr>
        <p:spPr>
          <a:xfrm>
            <a:off x="2967924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E9D858-3869-4555-AB10-C56DD52F60F6}"/>
              </a:ext>
            </a:extLst>
          </p:cNvPr>
          <p:cNvSpPr/>
          <p:nvPr/>
        </p:nvSpPr>
        <p:spPr>
          <a:xfrm>
            <a:off x="3256579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FB2361-52CD-4347-8C59-9F7681D1E467}"/>
              </a:ext>
            </a:extLst>
          </p:cNvPr>
          <p:cNvSpPr/>
          <p:nvPr/>
        </p:nvSpPr>
        <p:spPr>
          <a:xfrm>
            <a:off x="3542650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4EBF764-1E91-41AC-9800-F181218F69AE}"/>
              </a:ext>
            </a:extLst>
          </p:cNvPr>
          <p:cNvSpPr/>
          <p:nvPr/>
        </p:nvSpPr>
        <p:spPr>
          <a:xfrm>
            <a:off x="3823554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B23328E-8CCC-4B00-87F0-B313221783FD}"/>
              </a:ext>
            </a:extLst>
          </p:cNvPr>
          <p:cNvSpPr/>
          <p:nvPr/>
        </p:nvSpPr>
        <p:spPr>
          <a:xfrm>
            <a:off x="4099291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8B33335-4FDB-40A1-B8E3-C9CD94F21048}"/>
              </a:ext>
            </a:extLst>
          </p:cNvPr>
          <p:cNvSpPr/>
          <p:nvPr/>
        </p:nvSpPr>
        <p:spPr>
          <a:xfrm>
            <a:off x="4375028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76BAB4A-B1C2-4030-83F4-9B02D8D1B4D0}"/>
              </a:ext>
            </a:extLst>
          </p:cNvPr>
          <p:cNvSpPr/>
          <p:nvPr/>
        </p:nvSpPr>
        <p:spPr>
          <a:xfrm>
            <a:off x="4640127" y="112451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1CCA5D5-8F81-4EE8-BF8A-41E0CDC3A7AF}"/>
              </a:ext>
            </a:extLst>
          </p:cNvPr>
          <p:cNvSpPr/>
          <p:nvPr/>
        </p:nvSpPr>
        <p:spPr>
          <a:xfrm>
            <a:off x="205610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A435E0F-1D92-40B5-BED5-DF5657026459}"/>
              </a:ext>
            </a:extLst>
          </p:cNvPr>
          <p:cNvSpPr/>
          <p:nvPr/>
        </p:nvSpPr>
        <p:spPr>
          <a:xfrm>
            <a:off x="236090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2993D7-7DD4-4B51-A572-90B54CC40B34}"/>
              </a:ext>
            </a:extLst>
          </p:cNvPr>
          <p:cNvSpPr/>
          <p:nvPr/>
        </p:nvSpPr>
        <p:spPr>
          <a:xfrm>
            <a:off x="2664416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4398D1-E60A-4799-AD68-66D1ED436491}"/>
              </a:ext>
            </a:extLst>
          </p:cNvPr>
          <p:cNvSpPr/>
          <p:nvPr/>
        </p:nvSpPr>
        <p:spPr>
          <a:xfrm>
            <a:off x="2967924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D1BFBD4-D816-4037-AE63-8540B88FB711}"/>
              </a:ext>
            </a:extLst>
          </p:cNvPr>
          <p:cNvSpPr/>
          <p:nvPr/>
        </p:nvSpPr>
        <p:spPr>
          <a:xfrm>
            <a:off x="3256579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FD22CC0-3B31-420B-B39E-57DD416D3D1F}"/>
              </a:ext>
            </a:extLst>
          </p:cNvPr>
          <p:cNvSpPr/>
          <p:nvPr/>
        </p:nvSpPr>
        <p:spPr>
          <a:xfrm>
            <a:off x="3542650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9E5E75-DA1D-4581-85B5-972B8B467CE2}"/>
              </a:ext>
            </a:extLst>
          </p:cNvPr>
          <p:cNvSpPr/>
          <p:nvPr/>
        </p:nvSpPr>
        <p:spPr>
          <a:xfrm>
            <a:off x="3823554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5D6CA3B-D172-462E-A5F6-975046B93920}"/>
              </a:ext>
            </a:extLst>
          </p:cNvPr>
          <p:cNvSpPr/>
          <p:nvPr/>
        </p:nvSpPr>
        <p:spPr>
          <a:xfrm>
            <a:off x="4099291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AE15077-C356-4767-BEE9-2FB828D91C8A}"/>
              </a:ext>
            </a:extLst>
          </p:cNvPr>
          <p:cNvSpPr/>
          <p:nvPr/>
        </p:nvSpPr>
        <p:spPr>
          <a:xfrm>
            <a:off x="4375028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FEAC83-D944-4308-8C9B-B0F072D83042}"/>
              </a:ext>
            </a:extLst>
          </p:cNvPr>
          <p:cNvSpPr/>
          <p:nvPr/>
        </p:nvSpPr>
        <p:spPr>
          <a:xfrm>
            <a:off x="4640127" y="143189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D77E997-C345-49F3-B715-B7C998A7B2DD}"/>
              </a:ext>
            </a:extLst>
          </p:cNvPr>
          <p:cNvSpPr/>
          <p:nvPr/>
        </p:nvSpPr>
        <p:spPr>
          <a:xfrm>
            <a:off x="205610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C93C988-DB13-402C-8150-9AAFEF5AEB1A}"/>
              </a:ext>
            </a:extLst>
          </p:cNvPr>
          <p:cNvSpPr/>
          <p:nvPr/>
        </p:nvSpPr>
        <p:spPr>
          <a:xfrm>
            <a:off x="236090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294F530-E957-470A-88FF-C8EBBB967F5C}"/>
              </a:ext>
            </a:extLst>
          </p:cNvPr>
          <p:cNvSpPr/>
          <p:nvPr/>
        </p:nvSpPr>
        <p:spPr>
          <a:xfrm>
            <a:off x="2664416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F9F3FF-2D31-4AAB-BB30-5A3BDE220498}"/>
              </a:ext>
            </a:extLst>
          </p:cNvPr>
          <p:cNvSpPr/>
          <p:nvPr/>
        </p:nvSpPr>
        <p:spPr>
          <a:xfrm>
            <a:off x="2967924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2A09B01-867B-49A1-9F53-7C73E985CDCA}"/>
              </a:ext>
            </a:extLst>
          </p:cNvPr>
          <p:cNvSpPr/>
          <p:nvPr/>
        </p:nvSpPr>
        <p:spPr>
          <a:xfrm>
            <a:off x="3256579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6FCC49C-4476-4EBD-93A7-90A817FC8353}"/>
              </a:ext>
            </a:extLst>
          </p:cNvPr>
          <p:cNvSpPr/>
          <p:nvPr/>
        </p:nvSpPr>
        <p:spPr>
          <a:xfrm>
            <a:off x="3542650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654758-6008-4F7A-B29A-4502744F4B84}"/>
              </a:ext>
            </a:extLst>
          </p:cNvPr>
          <p:cNvSpPr/>
          <p:nvPr/>
        </p:nvSpPr>
        <p:spPr>
          <a:xfrm>
            <a:off x="3823554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9B591C2-B2D4-4A80-B48F-D13422FCFC59}"/>
              </a:ext>
            </a:extLst>
          </p:cNvPr>
          <p:cNvSpPr/>
          <p:nvPr/>
        </p:nvSpPr>
        <p:spPr>
          <a:xfrm>
            <a:off x="4099291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3C11441-C816-4AC7-8337-B16CD7EF5337}"/>
              </a:ext>
            </a:extLst>
          </p:cNvPr>
          <p:cNvSpPr/>
          <p:nvPr/>
        </p:nvSpPr>
        <p:spPr>
          <a:xfrm>
            <a:off x="4375028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DE6446-6552-4770-9535-05D0603635C2}"/>
              </a:ext>
            </a:extLst>
          </p:cNvPr>
          <p:cNvSpPr/>
          <p:nvPr/>
        </p:nvSpPr>
        <p:spPr>
          <a:xfrm>
            <a:off x="4640127" y="173927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54752B-2865-4839-AA9F-71463A3C2973}"/>
              </a:ext>
            </a:extLst>
          </p:cNvPr>
          <p:cNvSpPr/>
          <p:nvPr/>
        </p:nvSpPr>
        <p:spPr>
          <a:xfrm>
            <a:off x="207611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54B29E4-F91E-4298-ADA3-EF1F6550D888}"/>
              </a:ext>
            </a:extLst>
          </p:cNvPr>
          <p:cNvSpPr/>
          <p:nvPr/>
        </p:nvSpPr>
        <p:spPr>
          <a:xfrm>
            <a:off x="238091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B98107B-E431-4F75-B072-70CCCA1BFB1E}"/>
              </a:ext>
            </a:extLst>
          </p:cNvPr>
          <p:cNvSpPr/>
          <p:nvPr/>
        </p:nvSpPr>
        <p:spPr>
          <a:xfrm>
            <a:off x="2684420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00CC753-9723-4892-AD56-32090A22FDD5}"/>
              </a:ext>
            </a:extLst>
          </p:cNvPr>
          <p:cNvSpPr/>
          <p:nvPr/>
        </p:nvSpPr>
        <p:spPr>
          <a:xfrm>
            <a:off x="2987928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DA797EE-13DB-4A60-A445-E8C6E632C9CD}"/>
              </a:ext>
            </a:extLst>
          </p:cNvPr>
          <p:cNvSpPr/>
          <p:nvPr/>
        </p:nvSpPr>
        <p:spPr>
          <a:xfrm>
            <a:off x="3276583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6E87315-7332-4FC6-BF11-FD74F0337941}"/>
              </a:ext>
            </a:extLst>
          </p:cNvPr>
          <p:cNvSpPr/>
          <p:nvPr/>
        </p:nvSpPr>
        <p:spPr>
          <a:xfrm>
            <a:off x="3562654" y="2046662"/>
            <a:ext cx="193728" cy="20147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6BF6E2E-7C53-476E-B340-E57ADB754F2A}"/>
              </a:ext>
            </a:extLst>
          </p:cNvPr>
          <p:cNvSpPr/>
          <p:nvPr/>
        </p:nvSpPr>
        <p:spPr>
          <a:xfrm>
            <a:off x="3843558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8081BFA-1F04-4E55-A872-C3EECB33EDA7}"/>
              </a:ext>
            </a:extLst>
          </p:cNvPr>
          <p:cNvSpPr/>
          <p:nvPr/>
        </p:nvSpPr>
        <p:spPr>
          <a:xfrm>
            <a:off x="4119295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F4C70A6-E168-4D65-B618-1A65B5E9F061}"/>
              </a:ext>
            </a:extLst>
          </p:cNvPr>
          <p:cNvSpPr/>
          <p:nvPr/>
        </p:nvSpPr>
        <p:spPr>
          <a:xfrm>
            <a:off x="4395032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67EA9AE-FC1D-4F35-9A75-827418B476FD}"/>
              </a:ext>
            </a:extLst>
          </p:cNvPr>
          <p:cNvSpPr/>
          <p:nvPr/>
        </p:nvSpPr>
        <p:spPr>
          <a:xfrm>
            <a:off x="4660131" y="204666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3E690B7-E258-40F0-A98C-BF3611132C3D}"/>
              </a:ext>
            </a:extLst>
          </p:cNvPr>
          <p:cNvSpPr/>
          <p:nvPr/>
        </p:nvSpPr>
        <p:spPr>
          <a:xfrm>
            <a:off x="2001846" y="2769913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DBA4AE-4F35-49D1-AA31-7C2F9BF37373}"/>
              </a:ext>
            </a:extLst>
          </p:cNvPr>
          <p:cNvSpPr/>
          <p:nvPr/>
        </p:nvSpPr>
        <p:spPr>
          <a:xfrm>
            <a:off x="205867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9323CF6-C7AC-485F-A56E-32EA956C5F44}"/>
              </a:ext>
            </a:extLst>
          </p:cNvPr>
          <p:cNvSpPr/>
          <p:nvPr/>
        </p:nvSpPr>
        <p:spPr>
          <a:xfrm>
            <a:off x="236347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ADF86390-DB46-48CE-8C95-2FC2FE6C5DC6}"/>
              </a:ext>
            </a:extLst>
          </p:cNvPr>
          <p:cNvSpPr/>
          <p:nvPr/>
        </p:nvSpPr>
        <p:spPr>
          <a:xfrm>
            <a:off x="2666981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67F3752-1377-40E1-8ECA-D8B7C58229C8}"/>
              </a:ext>
            </a:extLst>
          </p:cNvPr>
          <p:cNvSpPr/>
          <p:nvPr/>
        </p:nvSpPr>
        <p:spPr>
          <a:xfrm>
            <a:off x="2970489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914ABFD-2AA2-4F12-B773-4D77C698F0DB}"/>
              </a:ext>
            </a:extLst>
          </p:cNvPr>
          <p:cNvSpPr/>
          <p:nvPr/>
        </p:nvSpPr>
        <p:spPr>
          <a:xfrm>
            <a:off x="3259144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303079D-5C7D-46FD-AE50-CB8EBD4C7F84}"/>
              </a:ext>
            </a:extLst>
          </p:cNvPr>
          <p:cNvSpPr/>
          <p:nvPr/>
        </p:nvSpPr>
        <p:spPr>
          <a:xfrm>
            <a:off x="3545215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04EBBC9-DC35-47EF-B768-87C87844F157}"/>
              </a:ext>
            </a:extLst>
          </p:cNvPr>
          <p:cNvSpPr/>
          <p:nvPr/>
        </p:nvSpPr>
        <p:spPr>
          <a:xfrm>
            <a:off x="3826119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683135A-7A7B-4FCB-87FB-AF2BE5C08902}"/>
              </a:ext>
            </a:extLst>
          </p:cNvPr>
          <p:cNvSpPr/>
          <p:nvPr/>
        </p:nvSpPr>
        <p:spPr>
          <a:xfrm>
            <a:off x="4101856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AA27F39-98F4-46AE-BF98-2DDBDCB4557B}"/>
              </a:ext>
            </a:extLst>
          </p:cNvPr>
          <p:cNvSpPr/>
          <p:nvPr/>
        </p:nvSpPr>
        <p:spPr>
          <a:xfrm>
            <a:off x="4377593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AF9B31-2CC0-4039-904F-19BE964C80AC}"/>
              </a:ext>
            </a:extLst>
          </p:cNvPr>
          <p:cNvSpPr/>
          <p:nvPr/>
        </p:nvSpPr>
        <p:spPr>
          <a:xfrm>
            <a:off x="4642692" y="283190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715732A-FF3D-43CA-819C-CA0B019F1D95}"/>
              </a:ext>
            </a:extLst>
          </p:cNvPr>
          <p:cNvSpPr/>
          <p:nvPr/>
        </p:nvSpPr>
        <p:spPr>
          <a:xfrm>
            <a:off x="205867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C3D8AC7-FCE9-4222-A7ED-2F32FD7FC7B7}"/>
              </a:ext>
            </a:extLst>
          </p:cNvPr>
          <p:cNvSpPr/>
          <p:nvPr/>
        </p:nvSpPr>
        <p:spPr>
          <a:xfrm>
            <a:off x="236347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011AD3B-5303-4B82-8F8C-71600FF04833}"/>
              </a:ext>
            </a:extLst>
          </p:cNvPr>
          <p:cNvSpPr/>
          <p:nvPr/>
        </p:nvSpPr>
        <p:spPr>
          <a:xfrm>
            <a:off x="2666981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EFFACD4-A7DE-4289-BC4E-FE5AF73D0035}"/>
              </a:ext>
            </a:extLst>
          </p:cNvPr>
          <p:cNvSpPr/>
          <p:nvPr/>
        </p:nvSpPr>
        <p:spPr>
          <a:xfrm>
            <a:off x="2970489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C72AAC0D-AAD5-4CE6-8E65-1F9A3CF4B474}"/>
              </a:ext>
            </a:extLst>
          </p:cNvPr>
          <p:cNvSpPr/>
          <p:nvPr/>
        </p:nvSpPr>
        <p:spPr>
          <a:xfrm>
            <a:off x="3259144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9165A7C-242C-4861-B994-0D1A39AC5B04}"/>
              </a:ext>
            </a:extLst>
          </p:cNvPr>
          <p:cNvSpPr/>
          <p:nvPr/>
        </p:nvSpPr>
        <p:spPr>
          <a:xfrm>
            <a:off x="3545215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EF91A3C-791C-41D8-8AE7-D6CDB5721F08}"/>
              </a:ext>
            </a:extLst>
          </p:cNvPr>
          <p:cNvSpPr/>
          <p:nvPr/>
        </p:nvSpPr>
        <p:spPr>
          <a:xfrm>
            <a:off x="3826119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D4BAC0D-088C-45C1-9CEB-03C22D11B20A}"/>
              </a:ext>
            </a:extLst>
          </p:cNvPr>
          <p:cNvSpPr/>
          <p:nvPr/>
        </p:nvSpPr>
        <p:spPr>
          <a:xfrm>
            <a:off x="4101856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09BCDA8-3B48-4917-8AF2-3D93200C5480}"/>
              </a:ext>
            </a:extLst>
          </p:cNvPr>
          <p:cNvSpPr/>
          <p:nvPr/>
        </p:nvSpPr>
        <p:spPr>
          <a:xfrm>
            <a:off x="4377593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061CDB9-9FCF-4D33-9F2B-36883ECF2276}"/>
              </a:ext>
            </a:extLst>
          </p:cNvPr>
          <p:cNvSpPr/>
          <p:nvPr/>
        </p:nvSpPr>
        <p:spPr>
          <a:xfrm>
            <a:off x="4642692" y="3139289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1297050-C7B7-43CA-B19C-56A94E3C3187}"/>
              </a:ext>
            </a:extLst>
          </p:cNvPr>
          <p:cNvSpPr/>
          <p:nvPr/>
        </p:nvSpPr>
        <p:spPr>
          <a:xfrm>
            <a:off x="205867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2AA62D2-7A15-4825-9718-1F194D701A9C}"/>
              </a:ext>
            </a:extLst>
          </p:cNvPr>
          <p:cNvSpPr/>
          <p:nvPr/>
        </p:nvSpPr>
        <p:spPr>
          <a:xfrm>
            <a:off x="236347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58B15F78-41D0-4794-9F87-B0FB7FEEC55E}"/>
              </a:ext>
            </a:extLst>
          </p:cNvPr>
          <p:cNvSpPr/>
          <p:nvPr/>
        </p:nvSpPr>
        <p:spPr>
          <a:xfrm>
            <a:off x="2666981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6D77BB0-CE37-4A5B-A6B3-981DEB2893C9}"/>
              </a:ext>
            </a:extLst>
          </p:cNvPr>
          <p:cNvSpPr/>
          <p:nvPr/>
        </p:nvSpPr>
        <p:spPr>
          <a:xfrm>
            <a:off x="2970489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EE1A7FE-70AE-449A-8CC3-AA48951858AC}"/>
              </a:ext>
            </a:extLst>
          </p:cNvPr>
          <p:cNvSpPr/>
          <p:nvPr/>
        </p:nvSpPr>
        <p:spPr>
          <a:xfrm>
            <a:off x="3259144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B37ED84-4A78-4DAE-BECC-A3CC77925329}"/>
              </a:ext>
            </a:extLst>
          </p:cNvPr>
          <p:cNvSpPr/>
          <p:nvPr/>
        </p:nvSpPr>
        <p:spPr>
          <a:xfrm>
            <a:off x="3545215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B4CAA7E-1933-477D-9DC1-68DB351DD70B}"/>
              </a:ext>
            </a:extLst>
          </p:cNvPr>
          <p:cNvSpPr/>
          <p:nvPr/>
        </p:nvSpPr>
        <p:spPr>
          <a:xfrm>
            <a:off x="3826119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8B32175-43DD-4618-9066-81F5FE5013E3}"/>
              </a:ext>
            </a:extLst>
          </p:cNvPr>
          <p:cNvSpPr/>
          <p:nvPr/>
        </p:nvSpPr>
        <p:spPr>
          <a:xfrm>
            <a:off x="4101856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4A52208-8E70-4D8A-8D44-70A51DD846A1}"/>
              </a:ext>
            </a:extLst>
          </p:cNvPr>
          <p:cNvSpPr/>
          <p:nvPr/>
        </p:nvSpPr>
        <p:spPr>
          <a:xfrm>
            <a:off x="4377593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63256500-98FD-4A65-925C-F203E3932623}"/>
              </a:ext>
            </a:extLst>
          </p:cNvPr>
          <p:cNvSpPr/>
          <p:nvPr/>
        </p:nvSpPr>
        <p:spPr>
          <a:xfrm>
            <a:off x="4642692" y="3446672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EF83DB3-48C8-4603-8CB9-0382E82DE9F2}"/>
              </a:ext>
            </a:extLst>
          </p:cNvPr>
          <p:cNvSpPr/>
          <p:nvPr/>
        </p:nvSpPr>
        <p:spPr>
          <a:xfrm>
            <a:off x="207867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E3B0866-EA19-47B8-8E94-F612AD0A944E}"/>
              </a:ext>
            </a:extLst>
          </p:cNvPr>
          <p:cNvSpPr/>
          <p:nvPr/>
        </p:nvSpPr>
        <p:spPr>
          <a:xfrm>
            <a:off x="238347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D2AB121-C8B3-4CF4-BD3D-DD45E1246C33}"/>
              </a:ext>
            </a:extLst>
          </p:cNvPr>
          <p:cNvSpPr/>
          <p:nvPr/>
        </p:nvSpPr>
        <p:spPr>
          <a:xfrm>
            <a:off x="2686985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0F7138B-A617-4CAA-9909-6D3FF16AE239}"/>
              </a:ext>
            </a:extLst>
          </p:cNvPr>
          <p:cNvSpPr/>
          <p:nvPr/>
        </p:nvSpPr>
        <p:spPr>
          <a:xfrm>
            <a:off x="2990493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47841959-7615-4C96-AD05-C6DD805B4963}"/>
              </a:ext>
            </a:extLst>
          </p:cNvPr>
          <p:cNvSpPr/>
          <p:nvPr/>
        </p:nvSpPr>
        <p:spPr>
          <a:xfrm>
            <a:off x="3279148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41156D08-0D24-41D3-8816-3C77D5DCC686}"/>
              </a:ext>
            </a:extLst>
          </p:cNvPr>
          <p:cNvSpPr/>
          <p:nvPr/>
        </p:nvSpPr>
        <p:spPr>
          <a:xfrm>
            <a:off x="3565219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71766742-ACDB-4F6E-A98D-172945FFC641}"/>
              </a:ext>
            </a:extLst>
          </p:cNvPr>
          <p:cNvSpPr/>
          <p:nvPr/>
        </p:nvSpPr>
        <p:spPr>
          <a:xfrm>
            <a:off x="3846123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128EE77D-B733-4C4A-8632-4558172C736A}"/>
              </a:ext>
            </a:extLst>
          </p:cNvPr>
          <p:cNvSpPr/>
          <p:nvPr/>
        </p:nvSpPr>
        <p:spPr>
          <a:xfrm>
            <a:off x="4121860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BD66950-CB41-4E3C-94BE-5359B1F9C41C}"/>
              </a:ext>
            </a:extLst>
          </p:cNvPr>
          <p:cNvSpPr/>
          <p:nvPr/>
        </p:nvSpPr>
        <p:spPr>
          <a:xfrm>
            <a:off x="4397597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C4413E2-D6D1-404C-9457-1023B5AEE036}"/>
              </a:ext>
            </a:extLst>
          </p:cNvPr>
          <p:cNvSpPr/>
          <p:nvPr/>
        </p:nvSpPr>
        <p:spPr>
          <a:xfrm>
            <a:off x="4662696" y="3754055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54AE95A-612C-4E09-B976-70E93890B993}"/>
              </a:ext>
            </a:extLst>
          </p:cNvPr>
          <p:cNvSpPr/>
          <p:nvPr/>
        </p:nvSpPr>
        <p:spPr>
          <a:xfrm>
            <a:off x="1999281" y="4359304"/>
            <a:ext cx="2936929" cy="1263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C1B0C23-67F7-4C37-9E19-DD8B9BE91FFE}"/>
              </a:ext>
            </a:extLst>
          </p:cNvPr>
          <p:cNvSpPr/>
          <p:nvPr/>
        </p:nvSpPr>
        <p:spPr>
          <a:xfrm>
            <a:off x="205610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D3F1126-8F1F-499D-A388-56ABAFCDB0DC}"/>
              </a:ext>
            </a:extLst>
          </p:cNvPr>
          <p:cNvSpPr/>
          <p:nvPr/>
        </p:nvSpPr>
        <p:spPr>
          <a:xfrm>
            <a:off x="236090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AF1DC56-E6F0-4BBD-8C91-784979A25B13}"/>
              </a:ext>
            </a:extLst>
          </p:cNvPr>
          <p:cNvSpPr/>
          <p:nvPr/>
        </p:nvSpPr>
        <p:spPr>
          <a:xfrm>
            <a:off x="2664416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9A3F4472-8937-4467-9BB1-089421CC0863}"/>
              </a:ext>
            </a:extLst>
          </p:cNvPr>
          <p:cNvSpPr/>
          <p:nvPr/>
        </p:nvSpPr>
        <p:spPr>
          <a:xfrm>
            <a:off x="2967924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F514B45-7640-4A05-AAA3-0E56DE61DD34}"/>
              </a:ext>
            </a:extLst>
          </p:cNvPr>
          <p:cNvSpPr/>
          <p:nvPr/>
        </p:nvSpPr>
        <p:spPr>
          <a:xfrm>
            <a:off x="3256579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EA0CB6A8-F7BE-4E12-B253-958042DED0E2}"/>
              </a:ext>
            </a:extLst>
          </p:cNvPr>
          <p:cNvSpPr/>
          <p:nvPr/>
        </p:nvSpPr>
        <p:spPr>
          <a:xfrm>
            <a:off x="3542650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6F229377-9FA1-4537-8ED4-DFA956FCDCCF}"/>
              </a:ext>
            </a:extLst>
          </p:cNvPr>
          <p:cNvSpPr/>
          <p:nvPr/>
        </p:nvSpPr>
        <p:spPr>
          <a:xfrm>
            <a:off x="3823554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1274B00-03EC-4717-A671-B8957AF36632}"/>
              </a:ext>
            </a:extLst>
          </p:cNvPr>
          <p:cNvSpPr/>
          <p:nvPr/>
        </p:nvSpPr>
        <p:spPr>
          <a:xfrm>
            <a:off x="4099291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983F7B6-EB35-4A5C-847A-A2C1DA6CF737}"/>
              </a:ext>
            </a:extLst>
          </p:cNvPr>
          <p:cNvSpPr/>
          <p:nvPr/>
        </p:nvSpPr>
        <p:spPr>
          <a:xfrm>
            <a:off x="4375028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E2AD1F7-45E3-4066-82C8-0DADBD83C3DF}"/>
              </a:ext>
            </a:extLst>
          </p:cNvPr>
          <p:cNvSpPr/>
          <p:nvPr/>
        </p:nvSpPr>
        <p:spPr>
          <a:xfrm>
            <a:off x="4640127" y="4421297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F69EADB9-6081-45A3-9C1E-333BF8AD38FF}"/>
              </a:ext>
            </a:extLst>
          </p:cNvPr>
          <p:cNvSpPr/>
          <p:nvPr/>
        </p:nvSpPr>
        <p:spPr>
          <a:xfrm>
            <a:off x="205610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B5E6EF4-96F4-41A3-BA94-F3BCD873500F}"/>
              </a:ext>
            </a:extLst>
          </p:cNvPr>
          <p:cNvSpPr/>
          <p:nvPr/>
        </p:nvSpPr>
        <p:spPr>
          <a:xfrm>
            <a:off x="236090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FFA9A1FC-9E94-4713-86B6-95BE6BE17DF0}"/>
              </a:ext>
            </a:extLst>
          </p:cNvPr>
          <p:cNvSpPr/>
          <p:nvPr/>
        </p:nvSpPr>
        <p:spPr>
          <a:xfrm>
            <a:off x="2664416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DC7B394-D14E-48AA-9DE1-E7EA06F95B7E}"/>
              </a:ext>
            </a:extLst>
          </p:cNvPr>
          <p:cNvSpPr/>
          <p:nvPr/>
        </p:nvSpPr>
        <p:spPr>
          <a:xfrm>
            <a:off x="2967924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D8B354BF-E1F2-4C7B-8A1D-5165D045234C}"/>
              </a:ext>
            </a:extLst>
          </p:cNvPr>
          <p:cNvSpPr/>
          <p:nvPr/>
        </p:nvSpPr>
        <p:spPr>
          <a:xfrm>
            <a:off x="3256579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254999-6E15-49FC-8B18-A40B1E324B2E}"/>
              </a:ext>
            </a:extLst>
          </p:cNvPr>
          <p:cNvSpPr/>
          <p:nvPr/>
        </p:nvSpPr>
        <p:spPr>
          <a:xfrm>
            <a:off x="3542650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24873F91-06F1-4588-BA18-A7AADC4C34DA}"/>
              </a:ext>
            </a:extLst>
          </p:cNvPr>
          <p:cNvSpPr/>
          <p:nvPr/>
        </p:nvSpPr>
        <p:spPr>
          <a:xfrm>
            <a:off x="3823554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2D5D6DD-5961-455C-9C04-5E7F6D35E644}"/>
              </a:ext>
            </a:extLst>
          </p:cNvPr>
          <p:cNvSpPr/>
          <p:nvPr/>
        </p:nvSpPr>
        <p:spPr>
          <a:xfrm>
            <a:off x="4099291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5A07E97-3823-43A5-92DB-510C2CF76E2D}"/>
              </a:ext>
            </a:extLst>
          </p:cNvPr>
          <p:cNvSpPr/>
          <p:nvPr/>
        </p:nvSpPr>
        <p:spPr>
          <a:xfrm>
            <a:off x="4375028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6FEFDEA9-7A60-4776-BB6D-E3431F6DDD4C}"/>
              </a:ext>
            </a:extLst>
          </p:cNvPr>
          <p:cNvSpPr/>
          <p:nvPr/>
        </p:nvSpPr>
        <p:spPr>
          <a:xfrm>
            <a:off x="4640127" y="4728680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3D3A5BA-FF73-4CFE-938C-BE4C29C80278}"/>
              </a:ext>
            </a:extLst>
          </p:cNvPr>
          <p:cNvSpPr/>
          <p:nvPr/>
        </p:nvSpPr>
        <p:spPr>
          <a:xfrm>
            <a:off x="205610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E25AFED4-0AD5-4BFB-88FD-2229AE637F99}"/>
              </a:ext>
            </a:extLst>
          </p:cNvPr>
          <p:cNvSpPr/>
          <p:nvPr/>
        </p:nvSpPr>
        <p:spPr>
          <a:xfrm>
            <a:off x="236090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F085518-D82A-46EE-83D7-B1AB2AD424E6}"/>
              </a:ext>
            </a:extLst>
          </p:cNvPr>
          <p:cNvSpPr/>
          <p:nvPr/>
        </p:nvSpPr>
        <p:spPr>
          <a:xfrm>
            <a:off x="2664416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023195A-90E3-466F-9436-4C0D1DB5BFEB}"/>
              </a:ext>
            </a:extLst>
          </p:cNvPr>
          <p:cNvSpPr/>
          <p:nvPr/>
        </p:nvSpPr>
        <p:spPr>
          <a:xfrm>
            <a:off x="2967924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5F4506E-1F9A-4F2F-A8F8-6E3DADE0CD0A}"/>
              </a:ext>
            </a:extLst>
          </p:cNvPr>
          <p:cNvSpPr/>
          <p:nvPr/>
        </p:nvSpPr>
        <p:spPr>
          <a:xfrm>
            <a:off x="3256579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ABD4A80-E1AC-44DB-A2CB-C330BE98EB3E}"/>
              </a:ext>
            </a:extLst>
          </p:cNvPr>
          <p:cNvSpPr/>
          <p:nvPr/>
        </p:nvSpPr>
        <p:spPr>
          <a:xfrm>
            <a:off x="3542650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E38BA13E-3AAD-4879-9923-207CE70710BE}"/>
              </a:ext>
            </a:extLst>
          </p:cNvPr>
          <p:cNvSpPr/>
          <p:nvPr/>
        </p:nvSpPr>
        <p:spPr>
          <a:xfrm>
            <a:off x="3823554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17558F83-A0DA-4E1C-9CAB-5B602592DB6E}"/>
              </a:ext>
            </a:extLst>
          </p:cNvPr>
          <p:cNvSpPr/>
          <p:nvPr/>
        </p:nvSpPr>
        <p:spPr>
          <a:xfrm>
            <a:off x="4099291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07A94EF-D1AF-4698-A192-5EA9819FA00A}"/>
              </a:ext>
            </a:extLst>
          </p:cNvPr>
          <p:cNvSpPr/>
          <p:nvPr/>
        </p:nvSpPr>
        <p:spPr>
          <a:xfrm>
            <a:off x="4375028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74423B2-0BEE-45F1-AD00-28104CA8291E}"/>
              </a:ext>
            </a:extLst>
          </p:cNvPr>
          <p:cNvSpPr/>
          <p:nvPr/>
        </p:nvSpPr>
        <p:spPr>
          <a:xfrm>
            <a:off x="4640127" y="5036063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41F7EF18-5F33-4A30-B1CC-EFF5AE44A199}"/>
              </a:ext>
            </a:extLst>
          </p:cNvPr>
          <p:cNvSpPr/>
          <p:nvPr/>
        </p:nvSpPr>
        <p:spPr>
          <a:xfrm>
            <a:off x="207611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A4AC344C-95D2-4197-ACE6-7009E585F2C8}"/>
              </a:ext>
            </a:extLst>
          </p:cNvPr>
          <p:cNvSpPr/>
          <p:nvPr/>
        </p:nvSpPr>
        <p:spPr>
          <a:xfrm>
            <a:off x="238091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53CFEDF-D41E-4DF3-8593-94893F19D350}"/>
              </a:ext>
            </a:extLst>
          </p:cNvPr>
          <p:cNvSpPr/>
          <p:nvPr/>
        </p:nvSpPr>
        <p:spPr>
          <a:xfrm>
            <a:off x="2684420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42B50F36-16AF-4D34-93AE-F31BB3197514}"/>
              </a:ext>
            </a:extLst>
          </p:cNvPr>
          <p:cNvSpPr/>
          <p:nvPr/>
        </p:nvSpPr>
        <p:spPr>
          <a:xfrm>
            <a:off x="2987928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A4261C2-FBFD-4B67-B8E8-CD291A99B1BC}"/>
              </a:ext>
            </a:extLst>
          </p:cNvPr>
          <p:cNvSpPr/>
          <p:nvPr/>
        </p:nvSpPr>
        <p:spPr>
          <a:xfrm>
            <a:off x="3276583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91B8D79-026D-4050-82DD-19114A3AC08A}"/>
              </a:ext>
            </a:extLst>
          </p:cNvPr>
          <p:cNvSpPr/>
          <p:nvPr/>
        </p:nvSpPr>
        <p:spPr>
          <a:xfrm>
            <a:off x="3562654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FC44DF7E-4137-4B5B-9DC8-598044251D2C}"/>
              </a:ext>
            </a:extLst>
          </p:cNvPr>
          <p:cNvSpPr/>
          <p:nvPr/>
        </p:nvSpPr>
        <p:spPr>
          <a:xfrm>
            <a:off x="3843558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A6FA17A0-135B-435D-9889-9EC96BF2CA1F}"/>
              </a:ext>
            </a:extLst>
          </p:cNvPr>
          <p:cNvSpPr/>
          <p:nvPr/>
        </p:nvSpPr>
        <p:spPr>
          <a:xfrm>
            <a:off x="4119295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C29A7CA3-2F75-4005-84C2-D29BDAE62B51}"/>
              </a:ext>
            </a:extLst>
          </p:cNvPr>
          <p:cNvSpPr/>
          <p:nvPr/>
        </p:nvSpPr>
        <p:spPr>
          <a:xfrm>
            <a:off x="4395032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33351593-B678-483C-861C-4CE68E0184F0}"/>
              </a:ext>
            </a:extLst>
          </p:cNvPr>
          <p:cNvSpPr/>
          <p:nvPr/>
        </p:nvSpPr>
        <p:spPr>
          <a:xfrm>
            <a:off x="4660131" y="53434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45C1CE7-8753-4069-81EE-730B3354A3E8}"/>
              </a:ext>
            </a:extLst>
          </p:cNvPr>
          <p:cNvCxnSpPr>
            <a:cxnSpLocks/>
          </p:cNvCxnSpPr>
          <p:nvPr/>
        </p:nvCxnSpPr>
        <p:spPr>
          <a:xfrm>
            <a:off x="5300420" y="630110"/>
            <a:ext cx="0" cy="596119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2FDA188-E205-4900-AABD-2F5714196E39}"/>
              </a:ext>
            </a:extLst>
          </p:cNvPr>
          <p:cNvCxnSpPr>
            <a:cxnSpLocks/>
          </p:cNvCxnSpPr>
          <p:nvPr/>
        </p:nvCxnSpPr>
        <p:spPr>
          <a:xfrm flipH="1">
            <a:off x="5075696" y="1690200"/>
            <a:ext cx="6248" cy="422328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row: Bent-Up 133">
            <a:extLst>
              <a:ext uri="{FF2B5EF4-FFF2-40B4-BE49-F238E27FC236}">
                <a16:creationId xmlns:a16="http://schemas.microsoft.com/office/drawing/2014/main" id="{6226F303-BE1E-4C2D-B873-185934F85A70}"/>
              </a:ext>
            </a:extLst>
          </p:cNvPr>
          <p:cNvSpPr/>
          <p:nvPr/>
        </p:nvSpPr>
        <p:spPr>
          <a:xfrm rot="16200000">
            <a:off x="4883130" y="1472488"/>
            <a:ext cx="198079" cy="252842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Arrow: Bent-Up 134">
            <a:extLst>
              <a:ext uri="{FF2B5EF4-FFF2-40B4-BE49-F238E27FC236}">
                <a16:creationId xmlns:a16="http://schemas.microsoft.com/office/drawing/2014/main" id="{EDC32CF1-61F9-4AC6-AE45-E07D65ADB65D}"/>
              </a:ext>
            </a:extLst>
          </p:cNvPr>
          <p:cNvSpPr/>
          <p:nvPr/>
        </p:nvSpPr>
        <p:spPr>
          <a:xfrm rot="16200000">
            <a:off x="4890625" y="3302579"/>
            <a:ext cx="174831" cy="252841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Arrow: Bent-Up 135">
            <a:extLst>
              <a:ext uri="{FF2B5EF4-FFF2-40B4-BE49-F238E27FC236}">
                <a16:creationId xmlns:a16="http://schemas.microsoft.com/office/drawing/2014/main" id="{21D7F592-1FB6-48FA-B128-328C8EA50D5F}"/>
              </a:ext>
            </a:extLst>
          </p:cNvPr>
          <p:cNvSpPr/>
          <p:nvPr/>
        </p:nvSpPr>
        <p:spPr>
          <a:xfrm rot="16200000">
            <a:off x="4877303" y="4878647"/>
            <a:ext cx="201477" cy="252840"/>
          </a:xfrm>
          <a:prstGeom prst="bentUp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447758B9-E6EF-457D-91D5-88DA3B534FFB}"/>
              </a:ext>
            </a:extLst>
          </p:cNvPr>
          <p:cNvSpPr/>
          <p:nvPr/>
        </p:nvSpPr>
        <p:spPr>
          <a:xfrm>
            <a:off x="4088653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E100F54B-BBB0-4424-8888-7BFF7F447DD2}"/>
              </a:ext>
            </a:extLst>
          </p:cNvPr>
          <p:cNvSpPr/>
          <p:nvPr/>
        </p:nvSpPr>
        <p:spPr>
          <a:xfrm>
            <a:off x="3087716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A6C26A83-BB9B-4AC5-90F0-BDCABF2EFC7C}"/>
              </a:ext>
            </a:extLst>
          </p:cNvPr>
          <p:cNvSpPr/>
          <p:nvPr/>
        </p:nvSpPr>
        <p:spPr>
          <a:xfrm>
            <a:off x="2086779" y="140082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07302A7-7E11-4409-ADF4-335D9AC2D6B2}"/>
              </a:ext>
            </a:extLst>
          </p:cNvPr>
          <p:cNvSpPr/>
          <p:nvPr/>
        </p:nvSpPr>
        <p:spPr>
          <a:xfrm>
            <a:off x="4068634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986A762F-7B8E-461E-B751-A8B030AD3A1F}"/>
              </a:ext>
            </a:extLst>
          </p:cNvPr>
          <p:cNvSpPr/>
          <p:nvPr/>
        </p:nvSpPr>
        <p:spPr>
          <a:xfrm>
            <a:off x="3067697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C127F1F-DD59-4924-ACBF-EAAEE7FC5BCE}"/>
              </a:ext>
            </a:extLst>
          </p:cNvPr>
          <p:cNvSpPr/>
          <p:nvPr/>
        </p:nvSpPr>
        <p:spPr>
          <a:xfrm>
            <a:off x="2066760" y="3095306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8D8947C-02B9-44A4-A6F6-899F712C11F2}"/>
              </a:ext>
            </a:extLst>
          </p:cNvPr>
          <p:cNvSpPr/>
          <p:nvPr/>
        </p:nvSpPr>
        <p:spPr>
          <a:xfrm>
            <a:off x="4068634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73D07274-F807-4166-B790-9A57A9E0D246}"/>
              </a:ext>
            </a:extLst>
          </p:cNvPr>
          <p:cNvSpPr/>
          <p:nvPr/>
        </p:nvSpPr>
        <p:spPr>
          <a:xfrm>
            <a:off x="3067697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DFADE90-E822-4606-90FC-4F2A6E429B6C}"/>
              </a:ext>
            </a:extLst>
          </p:cNvPr>
          <p:cNvSpPr/>
          <p:nvPr/>
        </p:nvSpPr>
        <p:spPr>
          <a:xfrm>
            <a:off x="2066760" y="4709714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195D67DA-16AE-42D3-B17B-5AE912D5490E}"/>
              </a:ext>
            </a:extLst>
          </p:cNvPr>
          <p:cNvSpPr/>
          <p:nvPr/>
        </p:nvSpPr>
        <p:spPr>
          <a:xfrm>
            <a:off x="437274" y="2548383"/>
            <a:ext cx="525931" cy="546793"/>
          </a:xfrm>
          <a:prstGeom prst="ellipse">
            <a:avLst/>
          </a:prstGeom>
          <a:solidFill>
            <a:schemeClr val="accent4">
              <a:lumMod val="40000"/>
              <a:lumOff val="60000"/>
              <a:alpha val="49000"/>
            </a:schemeClr>
          </a:solidFill>
          <a:ln>
            <a:solidFill>
              <a:schemeClr val="accent1">
                <a:shade val="50000"/>
                <a:alpha val="1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B6B203AD-0B19-4552-BBA4-C1DEE7F48168}"/>
              </a:ext>
            </a:extLst>
          </p:cNvPr>
          <p:cNvSpPr txBox="1"/>
          <p:nvPr/>
        </p:nvSpPr>
        <p:spPr>
          <a:xfrm>
            <a:off x="437274" y="3046929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light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3D894BA-9688-4FB9-941C-CB87B05D2359}"/>
              </a:ext>
            </a:extLst>
          </p:cNvPr>
          <p:cNvCxnSpPr>
            <a:cxnSpLocks/>
          </p:cNvCxnSpPr>
          <p:nvPr/>
        </p:nvCxnSpPr>
        <p:spPr>
          <a:xfrm flipV="1">
            <a:off x="221554" y="3511470"/>
            <a:ext cx="1103876" cy="494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C165B98A-479F-41E3-AF89-56BC705F83EC}"/>
              </a:ext>
            </a:extLst>
          </p:cNvPr>
          <p:cNvSpPr txBox="1"/>
          <p:nvPr/>
        </p:nvSpPr>
        <p:spPr>
          <a:xfrm>
            <a:off x="148641" y="3590183"/>
            <a:ext cx="1151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Window facing South 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240237D5-45EC-4B59-BF44-85EAA6CCC89D}"/>
              </a:ext>
            </a:extLst>
          </p:cNvPr>
          <p:cNvCxnSpPr>
            <a:cxnSpLocks/>
          </p:cNvCxnSpPr>
          <p:nvPr/>
        </p:nvCxnSpPr>
        <p:spPr>
          <a:xfrm>
            <a:off x="215151" y="4349808"/>
            <a:ext cx="106818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56FB8752-5338-4EBC-B705-D65E3A74D8DC}"/>
              </a:ext>
            </a:extLst>
          </p:cNvPr>
          <p:cNvSpPr txBox="1"/>
          <p:nvPr/>
        </p:nvSpPr>
        <p:spPr>
          <a:xfrm>
            <a:off x="256808" y="4373176"/>
            <a:ext cx="957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irrigation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E837EDD2-4D70-4741-8D3F-26B106A120A9}"/>
              </a:ext>
            </a:extLst>
          </p:cNvPr>
          <p:cNvSpPr/>
          <p:nvPr/>
        </p:nvSpPr>
        <p:spPr>
          <a:xfrm>
            <a:off x="603375" y="4941046"/>
            <a:ext cx="193728" cy="20147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2E4C5B1-3501-4A8E-A6F0-5FCEC2A6DA68}"/>
              </a:ext>
            </a:extLst>
          </p:cNvPr>
          <p:cNvSpPr txBox="1"/>
          <p:nvPr/>
        </p:nvSpPr>
        <p:spPr>
          <a:xfrm>
            <a:off x="437273" y="5156395"/>
            <a:ext cx="525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pot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ADC4FCD-D53C-4CC1-91BB-0647AAF7B10B}"/>
              </a:ext>
            </a:extLst>
          </p:cNvPr>
          <p:cNvSpPr/>
          <p:nvPr/>
        </p:nvSpPr>
        <p:spPr>
          <a:xfrm>
            <a:off x="310618" y="1458606"/>
            <a:ext cx="779242" cy="48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546FD45-6A43-4D83-A42F-C57F3A11D825}"/>
              </a:ext>
            </a:extLst>
          </p:cNvPr>
          <p:cNvSpPr txBox="1"/>
          <p:nvPr/>
        </p:nvSpPr>
        <p:spPr>
          <a:xfrm>
            <a:off x="221555" y="1949991"/>
            <a:ext cx="95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Greenhouse table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92E3DCA1-9F42-4B28-92CB-FBA850F6D3EA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Greenhouse experiment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0859949D-0E93-4069-8162-F537694BC324}"/>
              </a:ext>
            </a:extLst>
          </p:cNvPr>
          <p:cNvSpPr txBox="1"/>
          <p:nvPr/>
        </p:nvSpPr>
        <p:spPr>
          <a:xfrm>
            <a:off x="8759148" y="782156"/>
            <a:ext cx="3292100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Each pot is filled with one of the two soil types R or P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 each pot 1 maize plant grows of either variety ‘fast’ or variety ‘slow’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The orange pot has variety ‘fast’ and soil P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Plants are grown till 4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leaf is fully expanded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Two samples are punched from the mid of the 3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leaf and of the 4</a:t>
            </a:r>
            <a:r>
              <a:rPr lang="en-US" sz="1400" baseline="300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th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 leaf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Samples of 1 leaf are bulked and the 6 phytochromes area quantified via spectrometry thrice.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E7F094C-74F3-46C8-8A02-6DCE3D9BE128}"/>
              </a:ext>
            </a:extLst>
          </p:cNvPr>
          <p:cNvGrpSpPr/>
          <p:nvPr/>
        </p:nvGrpSpPr>
        <p:grpSpPr>
          <a:xfrm>
            <a:off x="5515940" y="851009"/>
            <a:ext cx="3105715" cy="2376116"/>
            <a:chOff x="6593778" y="3925913"/>
            <a:chExt cx="4006122" cy="261772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C001AE25-030E-4EED-8021-EC50D0CC7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3778" y="3925913"/>
              <a:ext cx="4006122" cy="2617726"/>
            </a:xfrm>
            <a:prstGeom prst="rect">
              <a:avLst/>
            </a:prstGeom>
          </p:spPr>
        </p:pic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4F7A83E6-064D-4C2C-A3BA-9E1234B74284}"/>
                </a:ext>
              </a:extLst>
            </p:cNvPr>
            <p:cNvSpPr/>
            <p:nvPr/>
          </p:nvSpPr>
          <p:spPr>
            <a:xfrm>
              <a:off x="8972466" y="4448013"/>
              <a:ext cx="175923" cy="879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2B0E2E1A-0DB5-4438-9588-A445B4A264E6}"/>
                </a:ext>
              </a:extLst>
            </p:cNvPr>
            <p:cNvSpPr/>
            <p:nvPr/>
          </p:nvSpPr>
          <p:spPr>
            <a:xfrm>
              <a:off x="9100224" y="4522150"/>
              <a:ext cx="175923" cy="8793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13C36F16-5BE3-44E2-AA7E-751A26CBF692}"/>
              </a:ext>
            </a:extLst>
          </p:cNvPr>
          <p:cNvSpPr txBox="1"/>
          <p:nvPr/>
        </p:nvSpPr>
        <p:spPr>
          <a:xfrm>
            <a:off x="5616207" y="5105806"/>
            <a:ext cx="6190522" cy="14854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numCol="2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List the factors that influence a PhyA1 measurements of the 4th leaf in the orange pot.</a:t>
            </a:r>
          </a:p>
          <a:p>
            <a:pPr marL="342900" indent="-342900">
              <a:buFont typeface="+mj-lt"/>
              <a:buAutoNum type="arabicPeriod"/>
            </a:pPr>
            <a:endParaRPr lang="nl-BE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What information can help to estimate that value better?</a:t>
            </a:r>
            <a:endParaRPr lang="en-BE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194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37C1D78-9805-4408-87CD-6557A060A052}"/>
              </a:ext>
            </a:extLst>
          </p:cNvPr>
          <p:cNvSpPr txBox="1"/>
          <p:nvPr/>
        </p:nvSpPr>
        <p:spPr>
          <a:xfrm>
            <a:off x="2249836" y="10689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Skin care product experiment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CBAD9-9DFE-4F69-B3F2-93B575964C44}"/>
              </a:ext>
            </a:extLst>
          </p:cNvPr>
          <p:cNvSpPr txBox="1"/>
          <p:nvPr/>
        </p:nvSpPr>
        <p:spPr>
          <a:xfrm>
            <a:off x="780288" y="630110"/>
            <a:ext cx="275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6 healthy volunteers</a:t>
            </a:r>
            <a:endParaRPr lang="en-BE" dirty="0">
              <a:latin typeface="Abadi" panose="020B06040201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523EDD-EE9F-41B5-BF04-048348A52BA6}"/>
              </a:ext>
            </a:extLst>
          </p:cNvPr>
          <p:cNvSpPr txBox="1"/>
          <p:nvPr/>
        </p:nvSpPr>
        <p:spPr>
          <a:xfrm>
            <a:off x="780288" y="3696243"/>
            <a:ext cx="749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Can apply products on 3 spots on each arm</a:t>
            </a:r>
            <a:endParaRPr lang="en-BE" dirty="0">
              <a:latin typeface="Abadi" panose="020B060402010402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68108A0-7C33-4EEB-82E3-8027D5AA7BC5}"/>
              </a:ext>
            </a:extLst>
          </p:cNvPr>
          <p:cNvSpPr txBox="1"/>
          <p:nvPr/>
        </p:nvSpPr>
        <p:spPr>
          <a:xfrm>
            <a:off x="731520" y="4190166"/>
            <a:ext cx="8270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Apply products daily for a week,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expose arms to the sun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assess after day 4 and after day 7: redness, itchiness and numbness.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badi" panose="020B0604020104020204" pitchFamily="34" charset="0"/>
              </a:rPr>
              <a:t>After 2 months, a similar treatment period of a week </a:t>
            </a:r>
            <a:endParaRPr lang="en-BE" dirty="0">
              <a:latin typeface="Abadi" panose="020B0604020104020204" pitchFamily="34" charset="0"/>
            </a:endParaRPr>
          </a:p>
          <a:p>
            <a:endParaRPr lang="en-BE" dirty="0">
              <a:latin typeface="Abadi" panose="020B0604020104020204" pitchFamily="34" charset="0"/>
            </a:endParaRPr>
          </a:p>
        </p:txBody>
      </p:sp>
      <p:graphicFrame>
        <p:nvGraphicFramePr>
          <p:cNvPr id="114" name="Table 113">
            <a:extLst>
              <a:ext uri="{FF2B5EF4-FFF2-40B4-BE49-F238E27FC236}">
                <a16:creationId xmlns:a16="http://schemas.microsoft.com/office/drawing/2014/main" id="{361229E2-1BC4-493B-9FE9-7E182459368B}"/>
              </a:ext>
            </a:extLst>
          </p:cNvPr>
          <p:cNvGraphicFramePr>
            <a:graphicFrameLocks noGrp="1"/>
          </p:cNvGraphicFramePr>
          <p:nvPr/>
        </p:nvGraphicFramePr>
        <p:xfrm>
          <a:off x="1495189" y="1223397"/>
          <a:ext cx="3783948" cy="22250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1024748">
                  <a:extLst>
                    <a:ext uri="{9D8B030D-6E8A-4147-A177-3AD203B41FA5}">
                      <a16:colId xmlns:a16="http://schemas.microsoft.com/office/drawing/2014/main" val="3990246970"/>
                    </a:ext>
                  </a:extLst>
                </a:gridCol>
                <a:gridCol w="792698">
                  <a:extLst>
                    <a:ext uri="{9D8B030D-6E8A-4147-A177-3AD203B41FA5}">
                      <a16:colId xmlns:a16="http://schemas.microsoft.com/office/drawing/2014/main" val="981806077"/>
                    </a:ext>
                  </a:extLst>
                </a:gridCol>
                <a:gridCol w="1966502">
                  <a:extLst>
                    <a:ext uri="{9D8B030D-6E8A-4147-A177-3AD203B41FA5}">
                      <a16:colId xmlns:a16="http://schemas.microsoft.com/office/drawing/2014/main" val="97496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dirty="0"/>
                        <a:t>Male 1 </a:t>
                      </a:r>
                      <a:endParaRPr lang="en-BE" sz="1400" b="0" dirty="0"/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Age 31</a:t>
                      </a:r>
                      <a:endParaRPr lang="en-BE" sz="1400" b="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Dark skin type</a:t>
                      </a:r>
                      <a:endParaRPr lang="en-BE" sz="1400" b="0" dirty="0"/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90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1795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Female 1</a:t>
                      </a:r>
                      <a:endParaRPr lang="en-BE" sz="1400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42</a:t>
                      </a:r>
                      <a:endParaRPr lang="en-BE" sz="1400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skin type</a:t>
                      </a:r>
                      <a:endParaRPr lang="en-BE" sz="1400" dirty="0"/>
                    </a:p>
                  </a:txBody>
                  <a:tcPr>
                    <a:lnT w="19050" cap="flat" cmpd="sng" algn="ctr">
                      <a:noFill/>
                      <a:prstDash val="solid"/>
                      <a:miter lim="8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8209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Male 2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27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Dark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0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Male 3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29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701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Female 2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24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612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Female 3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 38</a:t>
                      </a:r>
                      <a:endParaRPr lang="en-B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Light skin type</a:t>
                      </a:r>
                      <a:endParaRPr lang="en-B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663757"/>
                  </a:ext>
                </a:extLst>
              </a:tr>
            </a:tbl>
          </a:graphicData>
        </a:graphic>
      </p:graphicFrame>
      <p:sp>
        <p:nvSpPr>
          <p:cNvPr id="115" name="TextBox 114">
            <a:extLst>
              <a:ext uri="{FF2B5EF4-FFF2-40B4-BE49-F238E27FC236}">
                <a16:creationId xmlns:a16="http://schemas.microsoft.com/office/drawing/2014/main" id="{9518B79D-86C5-42DB-A2FB-B5E2943D085C}"/>
              </a:ext>
            </a:extLst>
          </p:cNvPr>
          <p:cNvSpPr txBox="1"/>
          <p:nvPr/>
        </p:nvSpPr>
        <p:spPr>
          <a:xfrm>
            <a:off x="5474936" y="5667494"/>
            <a:ext cx="5936776" cy="99938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numCol="2" rtlCol="0"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List the factors that influence the itchiness on the 7th day.</a:t>
            </a:r>
          </a:p>
          <a:p>
            <a:pPr marL="342900" indent="-342900">
              <a:buFont typeface="+mj-lt"/>
              <a:buAutoNum type="arabicPeriod"/>
            </a:pPr>
            <a:endParaRPr lang="nl-BE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nl-BE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What information can help to estimate that value better?</a:t>
            </a:r>
            <a:endParaRPr lang="en-BE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5A54DD9-BCFC-4A84-980D-B81B3AF9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069" y="106890"/>
            <a:ext cx="2280187" cy="539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8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35065A-FB12-41B7-B357-7606901092D2}"/>
              </a:ext>
            </a:extLst>
          </p:cNvPr>
          <p:cNvSpPr txBox="1"/>
          <p:nvPr/>
        </p:nvSpPr>
        <p:spPr>
          <a:xfrm>
            <a:off x="2524126" y="2667000"/>
            <a:ext cx="7096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400" dirty="0">
                <a:solidFill>
                  <a:schemeClr val="bg1"/>
                </a:solidFill>
                <a:latin typeface="Abadi" panose="020B0604020104020204" pitchFamily="34" charset="0"/>
              </a:rPr>
              <a:t>data = signal + noise</a:t>
            </a:r>
          </a:p>
        </p:txBody>
      </p:sp>
    </p:spTree>
    <p:extLst>
      <p:ext uri="{BB962C8B-B14F-4D97-AF65-F5344CB8AC3E}">
        <p14:creationId xmlns:p14="http://schemas.microsoft.com/office/powerpoint/2010/main" val="221023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Data = signal + noise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995612" y="4027988"/>
            <a:ext cx="67341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Variability exists in all processes. Understanding and controlling variability is the key to success.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You can manage variability through your experimental design.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In some research noise is a nuisance. In other work it may be the major objective.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3E0C5-857E-4B0A-85F9-08963DB5B285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FC9E68-A84B-40DC-B13B-346C671B1B07}"/>
              </a:ext>
            </a:extLst>
          </p:cNvPr>
          <p:cNvCxnSpPr/>
          <p:nvPr/>
        </p:nvCxnSpPr>
        <p:spPr>
          <a:xfrm flipH="1">
            <a:off x="5102352" y="1804416"/>
            <a:ext cx="658368" cy="99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B8144F2-7190-4479-AB1D-F93C9237C02B}"/>
              </a:ext>
            </a:extLst>
          </p:cNvPr>
          <p:cNvCxnSpPr/>
          <p:nvPr/>
        </p:nvCxnSpPr>
        <p:spPr>
          <a:xfrm>
            <a:off x="7528560" y="1737360"/>
            <a:ext cx="749808" cy="10926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D1D7A1-9BBB-4582-9A3F-BF7F4CB4CB25}"/>
              </a:ext>
            </a:extLst>
          </p:cNvPr>
          <p:cNvSpPr txBox="1"/>
          <p:nvPr/>
        </p:nvSpPr>
        <p:spPr>
          <a:xfrm>
            <a:off x="4492752" y="2833798"/>
            <a:ext cx="126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Estimate,</a:t>
            </a:r>
          </a:p>
          <a:p>
            <a:r>
              <a:rPr lang="en-US" dirty="0">
                <a:solidFill>
                  <a:srgbClr val="0070C0"/>
                </a:solidFill>
              </a:rPr>
              <a:t>prediction</a:t>
            </a:r>
            <a:endParaRPr lang="en-BE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5C5DE-701A-460B-B1A2-88C45F84F9A6}"/>
              </a:ext>
            </a:extLst>
          </p:cNvPr>
          <p:cNvSpPr txBox="1"/>
          <p:nvPr/>
        </p:nvSpPr>
        <p:spPr>
          <a:xfrm>
            <a:off x="7528560" y="2814884"/>
            <a:ext cx="19678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Uncertainty </a:t>
            </a:r>
          </a:p>
          <a:p>
            <a:r>
              <a:rPr lang="en-US" sz="1400" dirty="0"/>
              <a:t>(standard errors, confidence intervals)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28371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A6F9-A2F7-44CF-8703-85AEA1EA1E25}"/>
              </a:ext>
            </a:extLst>
          </p:cNvPr>
          <p:cNvSpPr txBox="1"/>
          <p:nvPr/>
        </p:nvSpPr>
        <p:spPr>
          <a:xfrm>
            <a:off x="2695574" y="1066800"/>
            <a:ext cx="68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>
                <a:solidFill>
                  <a:srgbClr val="0070C0"/>
                </a:solidFill>
                <a:latin typeface="Abadi" panose="020B0604020202020204" pitchFamily="34" charset="0"/>
                <a:ea typeface="Gadugi" panose="020B0502040204020203" pitchFamily="34" charset="0"/>
              </a:rPr>
              <a:t>Data = signal + noise</a:t>
            </a:r>
            <a:endParaRPr lang="en-BE" sz="2800" dirty="0">
              <a:solidFill>
                <a:srgbClr val="0070C0"/>
              </a:solidFill>
              <a:latin typeface="Abadi" panose="020B0604020202020204" pitchFamily="34" charset="0"/>
              <a:ea typeface="Gadug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B1D3E-24C7-49B6-96FC-8DC44B826958}"/>
              </a:ext>
            </a:extLst>
          </p:cNvPr>
          <p:cNvSpPr txBox="1"/>
          <p:nvPr/>
        </p:nvSpPr>
        <p:spPr>
          <a:xfrm>
            <a:off x="2840243" y="2077268"/>
            <a:ext cx="67341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Anova is a standard method to compare several means. </a:t>
            </a:r>
          </a:p>
          <a:p>
            <a:pPr>
              <a:spcBef>
                <a:spcPts val="1800"/>
              </a:spcBef>
            </a:pPr>
            <a:r>
              <a:rPr lang="nl-BE" dirty="0">
                <a:solidFill>
                  <a:schemeClr val="accent1">
                    <a:lumMod val="50000"/>
                  </a:schemeClr>
                </a:solidFill>
                <a:latin typeface="Abadi" panose="020B0604020104020204" pitchFamily="34" charset="0"/>
              </a:rPr>
              <a:t>So why is anova called anova?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1E206D-1DEF-483E-BBFD-A4C712DF5CE9}"/>
              </a:ext>
            </a:extLst>
          </p:cNvPr>
          <p:cNvSpPr txBox="1"/>
          <p:nvPr/>
        </p:nvSpPr>
        <p:spPr>
          <a:xfrm>
            <a:off x="9401229" y="1899998"/>
            <a:ext cx="241167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latin typeface="Arial Nova" panose="020B0604020202020204" pitchFamily="34" charset="0"/>
              </a:rPr>
              <a:t>A</a:t>
            </a:r>
            <a:r>
              <a:rPr lang="en-US" i="1" baseline="-25000" dirty="0">
                <a:latin typeface="Arial Nova" panose="020B0604020202020204" pitchFamily="34" charset="0"/>
              </a:rPr>
              <a:t>1</a:t>
            </a:r>
            <a:r>
              <a:rPr lang="en-US" i="1" dirty="0">
                <a:latin typeface="Arial Nova" panose="020B0604020202020204" pitchFamily="34" charset="0"/>
              </a:rPr>
              <a:t> vs A</a:t>
            </a:r>
            <a:r>
              <a:rPr lang="en-US" i="1" baseline="-25000" dirty="0">
                <a:latin typeface="Arial Nova" panose="020B0604020202020204" pitchFamily="34" charset="0"/>
              </a:rPr>
              <a:t>2</a:t>
            </a:r>
            <a:r>
              <a:rPr lang="en-US" i="1" dirty="0">
                <a:latin typeface="Arial Nova" panose="020B0604020202020204" pitchFamily="34" charset="0"/>
              </a:rPr>
              <a:t> : t-test</a:t>
            </a:r>
          </a:p>
          <a:p>
            <a:r>
              <a:rPr lang="en-US" i="1" dirty="0">
                <a:latin typeface="Arial Nova" panose="020B0604020202020204" pitchFamily="34" charset="0"/>
              </a:rPr>
              <a:t>A</a:t>
            </a:r>
            <a:r>
              <a:rPr lang="en-US" i="1" baseline="-25000" dirty="0">
                <a:latin typeface="Arial Nova" panose="020B0604020202020204" pitchFamily="34" charset="0"/>
              </a:rPr>
              <a:t>1</a:t>
            </a:r>
            <a:r>
              <a:rPr lang="en-US" i="1" dirty="0">
                <a:latin typeface="Arial Nova" panose="020B0604020202020204" pitchFamily="34" charset="0"/>
              </a:rPr>
              <a:t> vs A</a:t>
            </a:r>
            <a:r>
              <a:rPr lang="en-US" i="1" baseline="-25000" dirty="0">
                <a:latin typeface="Arial Nova" panose="020B0604020202020204" pitchFamily="34" charset="0"/>
              </a:rPr>
              <a:t>2</a:t>
            </a:r>
            <a:r>
              <a:rPr lang="en-US" i="1" dirty="0">
                <a:latin typeface="Arial Nova" panose="020B0604020202020204" pitchFamily="34" charset="0"/>
              </a:rPr>
              <a:t> vs A</a:t>
            </a:r>
            <a:r>
              <a:rPr lang="en-US" i="1" baseline="-25000" dirty="0">
                <a:latin typeface="Arial Nova" panose="020B0604020202020204" pitchFamily="34" charset="0"/>
              </a:rPr>
              <a:t>3</a:t>
            </a:r>
            <a:r>
              <a:rPr lang="en-US" i="1" dirty="0">
                <a:latin typeface="Arial Nova" panose="020B0604020202020204" pitchFamily="34" charset="0"/>
              </a:rPr>
              <a:t> : anova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01EB9-E2F5-485E-B1DB-637E63DB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3650341"/>
            <a:ext cx="2812516" cy="1145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CFBAA9-036B-4A5D-B84F-EB87FCD8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4" y="3650341"/>
            <a:ext cx="1332546" cy="1145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CC47F5-721B-4518-82F7-F8C206E7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18" y="3622514"/>
            <a:ext cx="1672482" cy="1145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B805DC-2F0D-423E-9400-12373D214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718" y="3622514"/>
            <a:ext cx="895242" cy="11452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19B387-9702-4902-B4E0-0B3249B5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7514" y="3622514"/>
            <a:ext cx="1332546" cy="11452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39F89C-F534-4F98-BF9B-A4CDE8E6EF4D}"/>
              </a:ext>
            </a:extLst>
          </p:cNvPr>
          <p:cNvSpPr txBox="1"/>
          <p:nvPr/>
        </p:nvSpPr>
        <p:spPr>
          <a:xfrm flipH="1">
            <a:off x="2987040" y="4099560"/>
            <a:ext cx="29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4AEFB-0EF2-4D70-8BC0-4FDED25629BC}"/>
              </a:ext>
            </a:extLst>
          </p:cNvPr>
          <p:cNvSpPr txBox="1"/>
          <p:nvPr/>
        </p:nvSpPr>
        <p:spPr>
          <a:xfrm flipH="1">
            <a:off x="4748691" y="4099560"/>
            <a:ext cx="29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0EBA3-A54C-4182-B113-1CF5CF2D0532}"/>
              </a:ext>
            </a:extLst>
          </p:cNvPr>
          <p:cNvSpPr txBox="1"/>
          <p:nvPr/>
        </p:nvSpPr>
        <p:spPr>
          <a:xfrm flipH="1">
            <a:off x="6511138" y="4099560"/>
            <a:ext cx="2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B01198-666D-42F8-A72F-572D5D21BFA6}"/>
              </a:ext>
            </a:extLst>
          </p:cNvPr>
          <p:cNvSpPr txBox="1"/>
          <p:nvPr/>
        </p:nvSpPr>
        <p:spPr>
          <a:xfrm flipH="1">
            <a:off x="8067887" y="4099560"/>
            <a:ext cx="241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127D6-BE51-4673-8D84-B7E75EAFB47A}"/>
              </a:ext>
            </a:extLst>
          </p:cNvPr>
          <p:cNvSpPr txBox="1"/>
          <p:nvPr/>
        </p:nvSpPr>
        <p:spPr>
          <a:xfrm flipH="1">
            <a:off x="1173480" y="5183676"/>
            <a:ext cx="1287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total variability </a:t>
            </a:r>
            <a:r>
              <a:rPr lang="en-US" sz="1400" b="1" i="1" dirty="0">
                <a:latin typeface="Centaur" panose="02030504050205020304" pitchFamily="18" charset="0"/>
              </a:rPr>
              <a:t>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9DA4E9-7A9D-4F5A-BE6D-56C59089C254}"/>
              </a:ext>
            </a:extLst>
          </p:cNvPr>
          <p:cNvSpPr txBox="1"/>
          <p:nvPr/>
        </p:nvSpPr>
        <p:spPr>
          <a:xfrm flipH="1">
            <a:off x="3460911" y="5022026"/>
            <a:ext cx="128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variability</a:t>
            </a:r>
          </a:p>
          <a:p>
            <a:pPr algn="ctr"/>
            <a:r>
              <a:rPr lang="en-US" sz="1400" dirty="0"/>
              <a:t>interesting factor </a:t>
            </a:r>
            <a:r>
              <a:rPr lang="en-US" sz="1400" b="1" i="1" dirty="0">
                <a:latin typeface="Centaur" panose="02030504050205020304" pitchFamily="18" charset="0"/>
              </a:rPr>
              <a:t>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806C6-4711-451E-8B19-1945D8BB56A7}"/>
              </a:ext>
            </a:extLst>
          </p:cNvPr>
          <p:cNvSpPr txBox="1"/>
          <p:nvPr/>
        </p:nvSpPr>
        <p:spPr>
          <a:xfrm flipH="1">
            <a:off x="5074920" y="4935694"/>
            <a:ext cx="128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variability</a:t>
            </a:r>
          </a:p>
          <a:p>
            <a:pPr algn="ctr"/>
            <a:r>
              <a:rPr lang="en-US" sz="1400" dirty="0"/>
              <a:t>uninteresting but known factor </a:t>
            </a:r>
            <a:r>
              <a:rPr lang="en-US" sz="1400" b="1" i="1" dirty="0">
                <a:latin typeface="Centaur" panose="02030504050205020304" pitchFamily="18" charset="0"/>
              </a:rPr>
              <a:t>U</a:t>
            </a:r>
            <a:r>
              <a:rPr lang="en-US" sz="1400" b="1" i="1" baseline="-25000" dirty="0">
                <a:latin typeface="Centaur" panose="020305040502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024154-06D4-4563-BEA6-36509EEE8990}"/>
              </a:ext>
            </a:extLst>
          </p:cNvPr>
          <p:cNvSpPr txBox="1"/>
          <p:nvPr/>
        </p:nvSpPr>
        <p:spPr>
          <a:xfrm flipH="1">
            <a:off x="6704279" y="4914305"/>
            <a:ext cx="1287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variability</a:t>
            </a:r>
          </a:p>
          <a:p>
            <a:pPr algn="ctr"/>
            <a:r>
              <a:rPr lang="en-US" sz="1400" dirty="0"/>
              <a:t>uninteresting but known factor </a:t>
            </a:r>
            <a:r>
              <a:rPr lang="en-US" sz="1400" b="1" i="1" dirty="0">
                <a:latin typeface="Centaur" panose="02030504050205020304" pitchFamily="18" charset="0"/>
              </a:rPr>
              <a:t>U</a:t>
            </a:r>
            <a:r>
              <a:rPr lang="en-US" sz="1400" b="1" i="1" baseline="-25000" dirty="0">
                <a:latin typeface="Centaur" panose="02030504050205020304" pitchFamily="18" charset="0"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652787-756E-4F9C-893A-AD955CCF5E0B}"/>
              </a:ext>
            </a:extLst>
          </p:cNvPr>
          <p:cNvSpPr txBox="1"/>
          <p:nvPr/>
        </p:nvSpPr>
        <p:spPr>
          <a:xfrm flipH="1">
            <a:off x="8113449" y="4975823"/>
            <a:ext cx="12877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remaining unknown variability </a:t>
            </a:r>
            <a:r>
              <a:rPr lang="en-US" sz="1400" b="1" i="1" dirty="0">
                <a:latin typeface="Centaur" panose="02030504050205020304" pitchFamily="18" charset="0"/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CE84B2-FD60-4BD9-AAD9-2664E57E322C}"/>
              </a:ext>
            </a:extLst>
          </p:cNvPr>
          <p:cNvSpPr txBox="1"/>
          <p:nvPr/>
        </p:nvSpPr>
        <p:spPr>
          <a:xfrm flipH="1">
            <a:off x="9927556" y="4336318"/>
            <a:ext cx="202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Centaur" panose="02030504050205020304" pitchFamily="18" charset="0"/>
              </a:rPr>
              <a:t>R = T – A – U</a:t>
            </a:r>
            <a:r>
              <a:rPr lang="en-US" b="1" i="1" baseline="-25000" dirty="0">
                <a:latin typeface="Centaur" panose="02030504050205020304" pitchFamily="18" charset="0"/>
              </a:rPr>
              <a:t>1</a:t>
            </a:r>
            <a:r>
              <a:rPr lang="en-US" b="1" i="1" dirty="0">
                <a:latin typeface="Centaur" panose="02030504050205020304" pitchFamily="18" charset="0"/>
              </a:rPr>
              <a:t> – U</a:t>
            </a:r>
            <a:r>
              <a:rPr lang="en-US" b="1" i="1" baseline="-25000" dirty="0">
                <a:latin typeface="Centaur" panose="02030504050205020304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E0AFB-4609-45F4-BFBA-207F5B10996C}"/>
                  </a:ext>
                </a:extLst>
              </p:cNvPr>
              <p:cNvSpPr txBox="1"/>
              <p:nvPr/>
            </p:nvSpPr>
            <p:spPr>
              <a:xfrm flipH="1">
                <a:off x="9823434" y="4935694"/>
                <a:ext cx="1662461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nl-BE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E0AFB-4609-45F4-BFBA-207F5B10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823434" y="4935694"/>
                <a:ext cx="1662461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91B1C-8041-4AC2-A4EE-44CF6450F609}"/>
                  </a:ext>
                </a:extLst>
              </p:cNvPr>
              <p:cNvSpPr txBox="1"/>
              <p:nvPr/>
            </p:nvSpPr>
            <p:spPr>
              <a:xfrm flipH="1">
                <a:off x="9927556" y="5834254"/>
                <a:ext cx="1662461" cy="601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BE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𝑙𝑒𝑣𝑒𝑙𝑠</m:t>
                          </m:r>
                        </m:num>
                        <m:den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l-BE" sz="1600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891B1C-8041-4AC2-A4EE-44CF6450F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9927556" y="5834254"/>
                <a:ext cx="1662461" cy="6014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79768014-C0BC-41DC-B719-EF8546C54869}"/>
              </a:ext>
            </a:extLst>
          </p:cNvPr>
          <p:cNvSpPr txBox="1"/>
          <p:nvPr/>
        </p:nvSpPr>
        <p:spPr>
          <a:xfrm>
            <a:off x="5429250" y="6581001"/>
            <a:ext cx="1866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>
                <a:solidFill>
                  <a:schemeClr val="bg1">
                    <a:lumMod val="50000"/>
                  </a:schemeClr>
                </a:solidFill>
              </a:rPr>
              <a:t>variability</a:t>
            </a:r>
            <a:endParaRPr lang="en-BE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Widescreen</PresentationFormat>
  <Paragraphs>112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Abadi</vt:lpstr>
      <vt:lpstr>Arial</vt:lpstr>
      <vt:lpstr>Arial Nova</vt:lpstr>
      <vt:lpstr>Calibri</vt:lpstr>
      <vt:lpstr>Calibri Light</vt:lpstr>
      <vt:lpstr>Cambria Math</vt:lpstr>
      <vt:lpstr>Centaur</vt:lpstr>
      <vt:lpstr>Courier New</vt:lpstr>
      <vt:lpstr>Office Theme</vt:lpstr>
      <vt:lpstr>Experimental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Design</dc:title>
  <dc:creator>Christof De Bo</dc:creator>
  <cp:lastModifiedBy>Christof De Bo</cp:lastModifiedBy>
  <cp:revision>2</cp:revision>
  <dcterms:created xsi:type="dcterms:W3CDTF">2020-08-11T08:38:17Z</dcterms:created>
  <dcterms:modified xsi:type="dcterms:W3CDTF">2020-08-11T08:42:12Z</dcterms:modified>
</cp:coreProperties>
</file>